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59" r:id="rId5"/>
    <p:sldId id="260" r:id="rId6"/>
    <p:sldId id="261" r:id="rId7"/>
    <p:sldId id="262" r:id="rId8"/>
    <p:sldId id="264" r:id="rId9"/>
    <p:sldId id="265" r:id="rId10"/>
    <p:sldId id="283" r:id="rId11"/>
    <p:sldId id="266" r:id="rId12"/>
    <p:sldId id="267" r:id="rId13"/>
    <p:sldId id="268" r:id="rId14"/>
    <p:sldId id="271" r:id="rId15"/>
    <p:sldId id="269" r:id="rId16"/>
    <p:sldId id="270" r:id="rId17"/>
    <p:sldId id="272" r:id="rId18"/>
    <p:sldId id="273" r:id="rId19"/>
    <p:sldId id="274" r:id="rId20"/>
    <p:sldId id="275" r:id="rId21"/>
    <p:sldId id="263" r:id="rId22"/>
    <p:sldId id="277" r:id="rId23"/>
    <p:sldId id="286" r:id="rId24"/>
    <p:sldId id="287" r:id="rId25"/>
    <p:sldId id="278" r:id="rId26"/>
    <p:sldId id="279" r:id="rId27"/>
    <p:sldId id="280" r:id="rId28"/>
    <p:sldId id="285" r:id="rId29"/>
    <p:sldId id="281" r:id="rId30"/>
    <p:sldId id="282"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7AA52-9597-4720-9982-BA8E1044BDC9}" type="datetimeFigureOut">
              <a:rPr lang="en-US" smtClean="0"/>
              <a:t>8/26/2018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75CF3-5C67-4F66-9C12-AF9565C42165}" type="slidenum">
              <a:rPr lang="en-US" smtClean="0"/>
              <a:t>‹#›</a:t>
            </a:fld>
            <a:endParaRPr lang="en-US"/>
          </a:p>
        </p:txBody>
      </p:sp>
    </p:spTree>
    <p:extLst>
      <p:ext uri="{BB962C8B-B14F-4D97-AF65-F5344CB8AC3E}">
        <p14:creationId xmlns:p14="http://schemas.microsoft.com/office/powerpoint/2010/main" val="1378031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10C06ED-963A-4D47-B85A-3DDA66A106D1}" type="datetimeFigureOut">
              <a:rPr lang="en-US" smtClean="0"/>
              <a:t>8/26/2018</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FC8764F8-EBDB-41AC-A1EE-50DF8DF15C8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56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10C06ED-963A-4D47-B85A-3DDA66A106D1}" type="datetimeFigureOut">
              <a:rPr lang="en-US" smtClean="0"/>
              <a:t>8/26/2018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8764F8-EBDB-41AC-A1EE-50DF8DF15C81}" type="slidenum">
              <a:rPr lang="en-US" smtClean="0"/>
              <a:t>‹#›</a:t>
            </a:fld>
            <a:endParaRPr lang="en-US"/>
          </a:p>
        </p:txBody>
      </p:sp>
    </p:spTree>
    <p:extLst>
      <p:ext uri="{BB962C8B-B14F-4D97-AF65-F5344CB8AC3E}">
        <p14:creationId xmlns:p14="http://schemas.microsoft.com/office/powerpoint/2010/main" val="2710739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0C06ED-963A-4D47-B85A-3DDA66A106D1}" type="datetimeFigureOut">
              <a:rPr lang="en-US" smtClean="0"/>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764F8-EBDB-41AC-A1EE-50DF8DF15C8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3577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0C06ED-963A-4D47-B85A-3DDA66A106D1}" type="datetimeFigureOut">
              <a:rPr lang="en-US" smtClean="0"/>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764F8-EBDB-41AC-A1EE-50DF8DF15C8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237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0C06ED-963A-4D47-B85A-3DDA66A106D1}" type="datetimeFigureOut">
              <a:rPr lang="en-US" smtClean="0"/>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764F8-EBDB-41AC-A1EE-50DF8DF15C81}" type="slidenum">
              <a:rPr lang="en-US" smtClean="0"/>
              <a:t>‹#›</a:t>
            </a:fld>
            <a:endParaRPr lang="en-US"/>
          </a:p>
        </p:txBody>
      </p:sp>
    </p:spTree>
    <p:extLst>
      <p:ext uri="{BB962C8B-B14F-4D97-AF65-F5344CB8AC3E}">
        <p14:creationId xmlns:p14="http://schemas.microsoft.com/office/powerpoint/2010/main" val="3093938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0C06ED-963A-4D47-B85A-3DDA66A106D1}" type="datetimeFigureOut">
              <a:rPr lang="en-US" smtClean="0"/>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764F8-EBDB-41AC-A1EE-50DF8DF15C8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9221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0C06ED-963A-4D47-B85A-3DDA66A106D1}" type="datetimeFigureOut">
              <a:rPr lang="en-US" smtClean="0"/>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764F8-EBDB-41AC-A1EE-50DF8DF15C8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903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0C06ED-963A-4D47-B85A-3DDA66A106D1}" type="datetimeFigureOut">
              <a:rPr lang="en-US" smtClean="0"/>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764F8-EBDB-41AC-A1EE-50DF8DF15C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4173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0C06ED-963A-4D47-B85A-3DDA66A106D1}" type="datetimeFigureOut">
              <a:rPr lang="en-US" smtClean="0"/>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764F8-EBDB-41AC-A1EE-50DF8DF15C8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2259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0C06ED-963A-4D47-B85A-3DDA66A106D1}" type="datetimeFigureOut">
              <a:rPr lang="en-US" smtClean="0"/>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764F8-EBDB-41AC-A1EE-50DF8DF15C81}" type="slidenum">
              <a:rPr lang="en-US" smtClean="0"/>
              <a:t>‹#›</a:t>
            </a:fld>
            <a:endParaRPr lang="en-US"/>
          </a:p>
        </p:txBody>
      </p:sp>
    </p:spTree>
    <p:extLst>
      <p:ext uri="{BB962C8B-B14F-4D97-AF65-F5344CB8AC3E}">
        <p14:creationId xmlns:p14="http://schemas.microsoft.com/office/powerpoint/2010/main" val="201856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0C06ED-963A-4D47-B85A-3DDA66A106D1}" type="datetimeFigureOut">
              <a:rPr lang="en-US" smtClean="0"/>
              <a:t>8/26/2018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8764F8-EBDB-41AC-A1EE-50DF8DF15C8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3630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0C06ED-963A-4D47-B85A-3DDA66A106D1}" type="datetimeFigureOut">
              <a:rPr lang="en-US" smtClean="0"/>
              <a:t>8/26/2018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8764F8-EBDB-41AC-A1EE-50DF8DF15C81}" type="slidenum">
              <a:rPr lang="en-US" smtClean="0"/>
              <a:t>‹#›</a:t>
            </a:fld>
            <a:endParaRPr lang="en-US"/>
          </a:p>
        </p:txBody>
      </p:sp>
    </p:spTree>
    <p:extLst>
      <p:ext uri="{BB962C8B-B14F-4D97-AF65-F5344CB8AC3E}">
        <p14:creationId xmlns:p14="http://schemas.microsoft.com/office/powerpoint/2010/main" val="3976218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0C06ED-963A-4D47-B85A-3DDA66A106D1}" type="datetimeFigureOut">
              <a:rPr lang="en-US" smtClean="0"/>
              <a:t>8/26/2018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8764F8-EBDB-41AC-A1EE-50DF8DF15C8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2574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C06ED-963A-4D47-B85A-3DDA66A106D1}" type="datetimeFigureOut">
              <a:rPr lang="en-US" smtClean="0"/>
              <a:t>8/26/2018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8764F8-EBDB-41AC-A1EE-50DF8DF15C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7492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0C06ED-963A-4D47-B85A-3DDA66A106D1}" type="datetimeFigureOut">
              <a:rPr lang="en-US" smtClean="0"/>
              <a:t>8/26/2018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8764F8-EBDB-41AC-A1EE-50DF8DF15C81}" type="slidenum">
              <a:rPr lang="en-US" smtClean="0"/>
              <a:t>‹#›</a:t>
            </a:fld>
            <a:endParaRPr lang="en-US"/>
          </a:p>
        </p:txBody>
      </p:sp>
    </p:spTree>
    <p:extLst>
      <p:ext uri="{BB962C8B-B14F-4D97-AF65-F5344CB8AC3E}">
        <p14:creationId xmlns:p14="http://schemas.microsoft.com/office/powerpoint/2010/main" val="4042153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10C06ED-963A-4D47-B85A-3DDA66A106D1}" type="datetimeFigureOut">
              <a:rPr lang="en-US" smtClean="0"/>
              <a:t>8/26/2018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8764F8-EBDB-41AC-A1EE-50DF8DF15C8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231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10C06ED-963A-4D47-B85A-3DDA66A106D1}" type="datetimeFigureOut">
              <a:rPr lang="en-US" smtClean="0"/>
              <a:t>8/26/2018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8764F8-EBDB-41AC-A1EE-50DF8DF15C81}" type="slidenum">
              <a:rPr lang="en-US" smtClean="0"/>
              <a:t>‹#›</a:t>
            </a:fld>
            <a:endParaRPr lang="en-US"/>
          </a:p>
        </p:txBody>
      </p:sp>
    </p:spTree>
    <p:extLst>
      <p:ext uri="{BB962C8B-B14F-4D97-AF65-F5344CB8AC3E}">
        <p14:creationId xmlns:p14="http://schemas.microsoft.com/office/powerpoint/2010/main" val="353535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10C06ED-963A-4D47-B85A-3DDA66A106D1}" type="datetimeFigureOut">
              <a:rPr lang="en-US" smtClean="0"/>
              <a:t>8/26/2018</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C8764F8-EBDB-41AC-A1EE-50DF8DF15C81}" type="slidenum">
              <a:rPr lang="en-US" smtClean="0"/>
              <a:t>‹#›</a:t>
            </a:fld>
            <a:endParaRPr lang="en-US"/>
          </a:p>
        </p:txBody>
      </p:sp>
    </p:spTree>
    <p:extLst>
      <p:ext uri="{BB962C8B-B14F-4D97-AF65-F5344CB8AC3E}">
        <p14:creationId xmlns:p14="http://schemas.microsoft.com/office/powerpoint/2010/main" val="1798103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547446"/>
            <a:ext cx="6815669" cy="1839218"/>
          </a:xfrm>
        </p:spPr>
        <p:txBody>
          <a:bodyPr>
            <a:normAutofit fontScale="90000"/>
          </a:bodyPr>
          <a:lstStyle/>
          <a:p>
            <a:r>
              <a:rPr lang="en-US" sz="6600" dirty="0"/>
              <a:t>CEE 111</a:t>
            </a:r>
            <a:br>
              <a:rPr lang="en-US" sz="6600" dirty="0"/>
            </a:br>
            <a:r>
              <a:rPr lang="en-US" sz="3200" dirty="0"/>
              <a:t>Engineering Drawing</a:t>
            </a:r>
            <a:br>
              <a:rPr lang="en-US" sz="3200" dirty="0"/>
            </a:br>
            <a:r>
              <a:rPr lang="en-US" sz="3200" dirty="0"/>
              <a:t>Lecture 2</a:t>
            </a:r>
          </a:p>
        </p:txBody>
      </p:sp>
      <p:sp>
        <p:nvSpPr>
          <p:cNvPr id="3" name="Subtitle 2"/>
          <p:cNvSpPr>
            <a:spLocks noGrp="1"/>
          </p:cNvSpPr>
          <p:nvPr>
            <p:ph type="subTitle" idx="1"/>
          </p:nvPr>
        </p:nvSpPr>
        <p:spPr>
          <a:xfrm>
            <a:off x="2692398" y="3657596"/>
            <a:ext cx="6815669" cy="1600203"/>
          </a:xfrm>
        </p:spPr>
        <p:txBody>
          <a:bodyPr>
            <a:noAutofit/>
          </a:bodyPr>
          <a:lstStyle/>
          <a:p>
            <a:pPr marL="457200" indent="-457200" algn="l">
              <a:buFont typeface="+mj-lt"/>
              <a:buAutoNum type="arabicPeriod"/>
            </a:pPr>
            <a:r>
              <a:rPr lang="en-US" sz="1800" b="1" dirty="0"/>
              <a:t>Sheet layout</a:t>
            </a:r>
          </a:p>
          <a:p>
            <a:pPr marL="457200" indent="-457200" algn="l">
              <a:buFont typeface="+mj-lt"/>
              <a:buAutoNum type="arabicPeriod"/>
            </a:pPr>
            <a:r>
              <a:rPr lang="en-US" sz="1800" b="1" dirty="0"/>
              <a:t>Title block</a:t>
            </a:r>
          </a:p>
          <a:p>
            <a:pPr marL="457200" indent="-457200" algn="l">
              <a:buFont typeface="+mj-lt"/>
              <a:buAutoNum type="arabicPeriod"/>
            </a:pPr>
            <a:r>
              <a:rPr lang="en-US" sz="1800" b="1" dirty="0"/>
              <a:t>Lettering</a:t>
            </a:r>
          </a:p>
          <a:p>
            <a:pPr marL="457200" indent="-457200" algn="l">
              <a:buFont typeface="+mj-lt"/>
              <a:buAutoNum type="arabicPeriod"/>
            </a:pPr>
            <a:r>
              <a:rPr lang="en-US" sz="1800" b="1" dirty="0"/>
              <a:t>Dimensioning</a:t>
            </a:r>
          </a:p>
        </p:txBody>
      </p:sp>
    </p:spTree>
    <p:extLst>
      <p:ext uri="{BB962C8B-B14F-4D97-AF65-F5344CB8AC3E}">
        <p14:creationId xmlns:p14="http://schemas.microsoft.com/office/powerpoint/2010/main" val="1262008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750" t="11779" r="8450" b="10096"/>
          <a:stretch/>
        </p:blipFill>
        <p:spPr>
          <a:xfrm>
            <a:off x="3590925" y="666750"/>
            <a:ext cx="5257800" cy="3095626"/>
          </a:xfrm>
          <a:prstGeom prst="rect">
            <a:avLst/>
          </a:prstGeom>
        </p:spPr>
      </p:pic>
      <p:sp>
        <p:nvSpPr>
          <p:cNvPr id="3" name="Content Placeholder 2"/>
          <p:cNvSpPr txBox="1">
            <a:spLocks/>
          </p:cNvSpPr>
          <p:nvPr/>
        </p:nvSpPr>
        <p:spPr>
          <a:xfrm>
            <a:off x="4349262" y="3962401"/>
            <a:ext cx="3741125" cy="62865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None/>
            </a:pPr>
            <a:r>
              <a:rPr lang="en-US" sz="3200" b="1" dirty="0"/>
              <a:t>A lettering template</a:t>
            </a:r>
            <a:endParaRPr lang="en-US" sz="2000" b="1" dirty="0"/>
          </a:p>
        </p:txBody>
      </p:sp>
    </p:spTree>
    <p:extLst>
      <p:ext uri="{BB962C8B-B14F-4D97-AF65-F5344CB8AC3E}">
        <p14:creationId xmlns:p14="http://schemas.microsoft.com/office/powerpoint/2010/main" val="3275061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4"/>
          <p:cNvSpPr>
            <a:spLocks noChangeShapeType="1"/>
          </p:cNvSpPr>
          <p:nvPr/>
        </p:nvSpPr>
        <p:spPr bwMode="auto">
          <a:xfrm>
            <a:off x="3302000" y="1331912"/>
            <a:ext cx="1588" cy="1524000"/>
          </a:xfrm>
          <a:prstGeom prst="line">
            <a:avLst/>
          </a:prstGeom>
          <a:noFill/>
          <a:ln w="57150">
            <a:solidFill>
              <a:schemeClr val="tx1"/>
            </a:solidFill>
            <a:round/>
            <a:headEnd/>
            <a:tailEnd/>
          </a:ln>
          <a:effectLst/>
        </p:spPr>
        <p:txBody>
          <a:bodyPr/>
          <a:lstStyle/>
          <a:p>
            <a:endParaRPr lang="en-US"/>
          </a:p>
        </p:txBody>
      </p:sp>
      <p:sp>
        <p:nvSpPr>
          <p:cNvPr id="3" name="Line 15"/>
          <p:cNvSpPr>
            <a:spLocks noChangeShapeType="1"/>
          </p:cNvSpPr>
          <p:nvPr/>
        </p:nvSpPr>
        <p:spPr bwMode="auto">
          <a:xfrm flipH="1">
            <a:off x="4987925" y="1331912"/>
            <a:ext cx="749300" cy="1511300"/>
          </a:xfrm>
          <a:prstGeom prst="line">
            <a:avLst/>
          </a:prstGeom>
          <a:noFill/>
          <a:ln w="57150">
            <a:solidFill>
              <a:schemeClr val="tx1"/>
            </a:solidFill>
            <a:round/>
            <a:headEnd/>
            <a:tailEnd/>
          </a:ln>
          <a:effectLst/>
        </p:spPr>
        <p:txBody>
          <a:bodyPr/>
          <a:lstStyle/>
          <a:p>
            <a:endParaRPr lang="en-US"/>
          </a:p>
        </p:txBody>
      </p:sp>
      <p:sp>
        <p:nvSpPr>
          <p:cNvPr id="4" name="Line 16"/>
          <p:cNvSpPr>
            <a:spLocks noChangeShapeType="1"/>
          </p:cNvSpPr>
          <p:nvPr/>
        </p:nvSpPr>
        <p:spPr bwMode="auto">
          <a:xfrm>
            <a:off x="5724525" y="1344612"/>
            <a:ext cx="787400" cy="1511300"/>
          </a:xfrm>
          <a:prstGeom prst="line">
            <a:avLst/>
          </a:prstGeom>
          <a:noFill/>
          <a:ln w="57150">
            <a:solidFill>
              <a:schemeClr val="tx1"/>
            </a:solidFill>
            <a:round/>
            <a:headEnd/>
            <a:tailEnd/>
          </a:ln>
          <a:effectLst/>
        </p:spPr>
        <p:txBody>
          <a:bodyPr/>
          <a:lstStyle/>
          <a:p>
            <a:endParaRPr lang="en-US"/>
          </a:p>
        </p:txBody>
      </p:sp>
      <p:sp>
        <p:nvSpPr>
          <p:cNvPr id="5" name="Line 17"/>
          <p:cNvSpPr>
            <a:spLocks noChangeShapeType="1"/>
          </p:cNvSpPr>
          <p:nvPr/>
        </p:nvSpPr>
        <p:spPr bwMode="auto">
          <a:xfrm>
            <a:off x="5241925" y="2344737"/>
            <a:ext cx="990600" cy="0"/>
          </a:xfrm>
          <a:prstGeom prst="line">
            <a:avLst/>
          </a:prstGeom>
          <a:noFill/>
          <a:ln w="57150">
            <a:solidFill>
              <a:schemeClr val="tx1"/>
            </a:solidFill>
            <a:round/>
            <a:headEnd/>
            <a:tailEnd/>
          </a:ln>
          <a:effectLst/>
        </p:spPr>
        <p:txBody>
          <a:bodyPr/>
          <a:lstStyle/>
          <a:p>
            <a:endParaRPr lang="en-US"/>
          </a:p>
        </p:txBody>
      </p:sp>
      <p:sp>
        <p:nvSpPr>
          <p:cNvPr id="6" name="Line 18"/>
          <p:cNvSpPr>
            <a:spLocks noChangeShapeType="1"/>
          </p:cNvSpPr>
          <p:nvPr/>
        </p:nvSpPr>
        <p:spPr bwMode="auto">
          <a:xfrm>
            <a:off x="3149600" y="1725612"/>
            <a:ext cx="1588" cy="965200"/>
          </a:xfrm>
          <a:prstGeom prst="line">
            <a:avLst/>
          </a:prstGeom>
          <a:noFill/>
          <a:ln w="19050">
            <a:solidFill>
              <a:srgbClr val="FF5050"/>
            </a:solidFill>
            <a:round/>
            <a:headEnd/>
            <a:tailEnd type="stealth" w="med" len="med"/>
          </a:ln>
          <a:effectLst/>
        </p:spPr>
        <p:txBody>
          <a:bodyPr/>
          <a:lstStyle/>
          <a:p>
            <a:endParaRPr lang="en-US"/>
          </a:p>
        </p:txBody>
      </p:sp>
      <p:sp>
        <p:nvSpPr>
          <p:cNvPr id="7" name="Text Box 19"/>
          <p:cNvSpPr txBox="1">
            <a:spLocks noChangeArrowheads="1"/>
          </p:cNvSpPr>
          <p:nvPr/>
        </p:nvSpPr>
        <p:spPr bwMode="auto">
          <a:xfrm>
            <a:off x="2994025" y="1343025"/>
            <a:ext cx="311150" cy="366712"/>
          </a:xfrm>
          <a:prstGeom prst="rect">
            <a:avLst/>
          </a:prstGeom>
          <a:noFill/>
          <a:ln w="9525">
            <a:noFill/>
            <a:miter lim="800000"/>
            <a:headEnd/>
            <a:tailEnd/>
          </a:ln>
          <a:effectLst/>
        </p:spPr>
        <p:txBody>
          <a:bodyPr wrap="none">
            <a:spAutoFit/>
          </a:bodyPr>
          <a:lstStyle/>
          <a:p>
            <a:r>
              <a:rPr lang="en-US">
                <a:latin typeface="Arial" charset="0"/>
                <a:cs typeface="Arial" charset="0"/>
              </a:rPr>
              <a:t>1</a:t>
            </a:r>
          </a:p>
        </p:txBody>
      </p:sp>
      <p:sp>
        <p:nvSpPr>
          <p:cNvPr id="8" name="Line 20"/>
          <p:cNvSpPr>
            <a:spLocks noChangeShapeType="1"/>
          </p:cNvSpPr>
          <p:nvPr/>
        </p:nvSpPr>
        <p:spPr bwMode="auto">
          <a:xfrm flipH="1">
            <a:off x="4911725" y="1674812"/>
            <a:ext cx="482600" cy="977900"/>
          </a:xfrm>
          <a:prstGeom prst="line">
            <a:avLst/>
          </a:prstGeom>
          <a:noFill/>
          <a:ln w="19050">
            <a:solidFill>
              <a:srgbClr val="FF5050"/>
            </a:solidFill>
            <a:round/>
            <a:headEnd/>
            <a:tailEnd type="stealth" w="med" len="med"/>
          </a:ln>
          <a:effectLst/>
        </p:spPr>
        <p:txBody>
          <a:bodyPr/>
          <a:lstStyle/>
          <a:p>
            <a:endParaRPr lang="en-US"/>
          </a:p>
        </p:txBody>
      </p:sp>
      <p:sp>
        <p:nvSpPr>
          <p:cNvPr id="9" name="Line 21"/>
          <p:cNvSpPr>
            <a:spLocks noChangeShapeType="1"/>
          </p:cNvSpPr>
          <p:nvPr/>
        </p:nvSpPr>
        <p:spPr bwMode="auto">
          <a:xfrm>
            <a:off x="6080125" y="1674812"/>
            <a:ext cx="482600" cy="977900"/>
          </a:xfrm>
          <a:prstGeom prst="line">
            <a:avLst/>
          </a:prstGeom>
          <a:noFill/>
          <a:ln w="19050">
            <a:solidFill>
              <a:srgbClr val="FF5050"/>
            </a:solidFill>
            <a:round/>
            <a:headEnd/>
            <a:tailEnd type="stealth" w="med" len="med"/>
          </a:ln>
          <a:effectLst/>
        </p:spPr>
        <p:txBody>
          <a:bodyPr/>
          <a:lstStyle/>
          <a:p>
            <a:endParaRPr lang="en-US"/>
          </a:p>
        </p:txBody>
      </p:sp>
      <p:sp>
        <p:nvSpPr>
          <p:cNvPr id="10" name="Line 22"/>
          <p:cNvSpPr>
            <a:spLocks noChangeShapeType="1"/>
          </p:cNvSpPr>
          <p:nvPr/>
        </p:nvSpPr>
        <p:spPr bwMode="auto">
          <a:xfrm>
            <a:off x="5432425" y="2487612"/>
            <a:ext cx="622300" cy="0"/>
          </a:xfrm>
          <a:prstGeom prst="line">
            <a:avLst/>
          </a:prstGeom>
          <a:noFill/>
          <a:ln w="19050">
            <a:solidFill>
              <a:srgbClr val="FF5050"/>
            </a:solidFill>
            <a:round/>
            <a:headEnd/>
            <a:tailEnd type="stealth" w="med" len="med"/>
          </a:ln>
          <a:effectLst/>
        </p:spPr>
        <p:txBody>
          <a:bodyPr/>
          <a:lstStyle/>
          <a:p>
            <a:endParaRPr lang="en-US"/>
          </a:p>
        </p:txBody>
      </p:sp>
      <p:sp>
        <p:nvSpPr>
          <p:cNvPr id="11" name="Text Box 23"/>
          <p:cNvSpPr txBox="1">
            <a:spLocks noChangeArrowheads="1"/>
          </p:cNvSpPr>
          <p:nvPr/>
        </p:nvSpPr>
        <p:spPr bwMode="auto">
          <a:xfrm>
            <a:off x="5302250" y="1355725"/>
            <a:ext cx="311150" cy="366712"/>
          </a:xfrm>
          <a:prstGeom prst="rect">
            <a:avLst/>
          </a:prstGeom>
          <a:noFill/>
          <a:ln w="9525">
            <a:noFill/>
            <a:miter lim="800000"/>
            <a:headEnd/>
            <a:tailEnd/>
          </a:ln>
          <a:effectLst/>
        </p:spPr>
        <p:txBody>
          <a:bodyPr wrap="none">
            <a:spAutoFit/>
          </a:bodyPr>
          <a:lstStyle/>
          <a:p>
            <a:r>
              <a:rPr lang="en-US">
                <a:latin typeface="Arial" charset="0"/>
                <a:cs typeface="Arial" charset="0"/>
              </a:rPr>
              <a:t>1</a:t>
            </a:r>
          </a:p>
        </p:txBody>
      </p:sp>
      <p:sp>
        <p:nvSpPr>
          <p:cNvPr id="12" name="Text Box 24"/>
          <p:cNvSpPr txBox="1">
            <a:spLocks noChangeArrowheads="1"/>
          </p:cNvSpPr>
          <p:nvPr/>
        </p:nvSpPr>
        <p:spPr bwMode="auto">
          <a:xfrm>
            <a:off x="5873750" y="1343025"/>
            <a:ext cx="311150" cy="366712"/>
          </a:xfrm>
          <a:prstGeom prst="rect">
            <a:avLst/>
          </a:prstGeom>
          <a:noFill/>
          <a:ln w="9525">
            <a:noFill/>
            <a:miter lim="800000"/>
            <a:headEnd/>
            <a:tailEnd/>
          </a:ln>
          <a:effectLst/>
        </p:spPr>
        <p:txBody>
          <a:bodyPr wrap="none">
            <a:spAutoFit/>
          </a:bodyPr>
          <a:lstStyle/>
          <a:p>
            <a:r>
              <a:rPr lang="en-US">
                <a:latin typeface="Arial" charset="0"/>
                <a:cs typeface="Arial" charset="0"/>
              </a:rPr>
              <a:t>2</a:t>
            </a:r>
          </a:p>
        </p:txBody>
      </p:sp>
      <p:sp>
        <p:nvSpPr>
          <p:cNvPr id="13" name="Text Box 25"/>
          <p:cNvSpPr txBox="1">
            <a:spLocks noChangeArrowheads="1"/>
          </p:cNvSpPr>
          <p:nvPr/>
        </p:nvSpPr>
        <p:spPr bwMode="auto">
          <a:xfrm>
            <a:off x="5543550" y="2435225"/>
            <a:ext cx="311150" cy="366712"/>
          </a:xfrm>
          <a:prstGeom prst="rect">
            <a:avLst/>
          </a:prstGeom>
          <a:noFill/>
          <a:ln w="9525">
            <a:noFill/>
            <a:miter lim="800000"/>
            <a:headEnd/>
            <a:tailEnd/>
          </a:ln>
          <a:effectLst/>
        </p:spPr>
        <p:txBody>
          <a:bodyPr wrap="none">
            <a:spAutoFit/>
          </a:bodyPr>
          <a:lstStyle/>
          <a:p>
            <a:r>
              <a:rPr lang="en-US">
                <a:latin typeface="Arial" charset="0"/>
                <a:cs typeface="Arial" charset="0"/>
              </a:rPr>
              <a:t>3</a:t>
            </a:r>
          </a:p>
        </p:txBody>
      </p:sp>
      <p:sp>
        <p:nvSpPr>
          <p:cNvPr id="14" name="Text Box 27"/>
          <p:cNvSpPr txBox="1">
            <a:spLocks noChangeArrowheads="1"/>
          </p:cNvSpPr>
          <p:nvPr/>
        </p:nvSpPr>
        <p:spPr bwMode="auto">
          <a:xfrm>
            <a:off x="2765425" y="517526"/>
            <a:ext cx="1055688" cy="396875"/>
          </a:xfrm>
          <a:prstGeom prst="rect">
            <a:avLst/>
          </a:prstGeom>
          <a:noFill/>
          <a:ln w="9525">
            <a:noFill/>
            <a:miter lim="800000"/>
            <a:headEnd/>
            <a:tailEnd/>
          </a:ln>
          <a:effectLst/>
        </p:spPr>
        <p:txBody>
          <a:bodyPr wrap="none">
            <a:spAutoFit/>
          </a:bodyPr>
          <a:lstStyle/>
          <a:p>
            <a:r>
              <a:rPr lang="en-US" sz="2000" dirty="0">
                <a:latin typeface="Arial" charset="0"/>
                <a:cs typeface="Arial" charset="0"/>
              </a:rPr>
              <a:t>“</a:t>
            </a:r>
            <a:r>
              <a:rPr lang="en-US" sz="2000" b="1" dirty="0">
                <a:latin typeface="Arial" charset="0"/>
                <a:cs typeface="Arial" charset="0"/>
              </a:rPr>
              <a:t>I</a:t>
            </a:r>
            <a:r>
              <a:rPr lang="en-US" sz="2000" dirty="0">
                <a:latin typeface="Arial" charset="0"/>
                <a:cs typeface="Arial" charset="0"/>
              </a:rPr>
              <a:t>” letter</a:t>
            </a:r>
          </a:p>
        </p:txBody>
      </p:sp>
      <p:sp>
        <p:nvSpPr>
          <p:cNvPr id="15" name="Text Box 28"/>
          <p:cNvSpPr txBox="1">
            <a:spLocks noChangeArrowheads="1"/>
          </p:cNvSpPr>
          <p:nvPr/>
        </p:nvSpPr>
        <p:spPr bwMode="auto">
          <a:xfrm>
            <a:off x="5099050" y="530226"/>
            <a:ext cx="1169988" cy="396875"/>
          </a:xfrm>
          <a:prstGeom prst="rect">
            <a:avLst/>
          </a:prstGeom>
          <a:noFill/>
          <a:ln w="9525">
            <a:noFill/>
            <a:miter lim="800000"/>
            <a:headEnd/>
            <a:tailEnd/>
          </a:ln>
          <a:effectLst/>
        </p:spPr>
        <p:txBody>
          <a:bodyPr wrap="none">
            <a:spAutoFit/>
          </a:bodyPr>
          <a:lstStyle/>
          <a:p>
            <a:r>
              <a:rPr lang="en-US" sz="2000">
                <a:latin typeface="Arial" charset="0"/>
                <a:cs typeface="Arial" charset="0"/>
              </a:rPr>
              <a:t>“</a:t>
            </a:r>
            <a:r>
              <a:rPr lang="en-US" sz="2000" b="1">
                <a:latin typeface="Arial" charset="0"/>
                <a:cs typeface="Arial" charset="0"/>
              </a:rPr>
              <a:t>A</a:t>
            </a:r>
            <a:r>
              <a:rPr lang="en-US" sz="2000">
                <a:latin typeface="Arial" charset="0"/>
                <a:cs typeface="Arial" charset="0"/>
              </a:rPr>
              <a:t>” letter</a:t>
            </a:r>
          </a:p>
        </p:txBody>
      </p:sp>
      <p:sp>
        <p:nvSpPr>
          <p:cNvPr id="16" name="Line 29"/>
          <p:cNvSpPr>
            <a:spLocks noChangeShapeType="1"/>
          </p:cNvSpPr>
          <p:nvPr/>
        </p:nvSpPr>
        <p:spPr bwMode="auto">
          <a:xfrm>
            <a:off x="8258175" y="1370013"/>
            <a:ext cx="1588" cy="1425575"/>
          </a:xfrm>
          <a:prstGeom prst="line">
            <a:avLst/>
          </a:prstGeom>
          <a:noFill/>
          <a:ln w="57150">
            <a:solidFill>
              <a:schemeClr val="tx1"/>
            </a:solidFill>
            <a:round/>
            <a:headEnd/>
            <a:tailEnd/>
          </a:ln>
          <a:effectLst/>
        </p:spPr>
        <p:txBody>
          <a:bodyPr/>
          <a:lstStyle/>
          <a:p>
            <a:endParaRPr lang="en-US"/>
          </a:p>
        </p:txBody>
      </p:sp>
      <p:sp>
        <p:nvSpPr>
          <p:cNvPr id="17" name="Line 30"/>
          <p:cNvSpPr>
            <a:spLocks noChangeShapeType="1"/>
          </p:cNvSpPr>
          <p:nvPr/>
        </p:nvSpPr>
        <p:spPr bwMode="auto">
          <a:xfrm>
            <a:off x="8245476" y="2782887"/>
            <a:ext cx="847725" cy="0"/>
          </a:xfrm>
          <a:prstGeom prst="line">
            <a:avLst/>
          </a:prstGeom>
          <a:noFill/>
          <a:ln w="57150">
            <a:solidFill>
              <a:schemeClr val="tx1"/>
            </a:solidFill>
            <a:round/>
            <a:headEnd/>
            <a:tailEnd/>
          </a:ln>
          <a:effectLst/>
        </p:spPr>
        <p:txBody>
          <a:bodyPr/>
          <a:lstStyle/>
          <a:p>
            <a:endParaRPr lang="en-US"/>
          </a:p>
        </p:txBody>
      </p:sp>
      <p:sp>
        <p:nvSpPr>
          <p:cNvPr id="18" name="Line 31"/>
          <p:cNvSpPr>
            <a:spLocks noChangeShapeType="1"/>
          </p:cNvSpPr>
          <p:nvPr/>
        </p:nvSpPr>
        <p:spPr bwMode="auto">
          <a:xfrm>
            <a:off x="8245475" y="2081212"/>
            <a:ext cx="850900" cy="0"/>
          </a:xfrm>
          <a:prstGeom prst="line">
            <a:avLst/>
          </a:prstGeom>
          <a:noFill/>
          <a:ln w="57150">
            <a:solidFill>
              <a:schemeClr val="tx1"/>
            </a:solidFill>
            <a:round/>
            <a:headEnd/>
            <a:tailEnd/>
          </a:ln>
          <a:effectLst/>
        </p:spPr>
        <p:txBody>
          <a:bodyPr/>
          <a:lstStyle/>
          <a:p>
            <a:endParaRPr lang="en-US"/>
          </a:p>
        </p:txBody>
      </p:sp>
      <p:sp>
        <p:nvSpPr>
          <p:cNvPr id="19" name="Line 32"/>
          <p:cNvSpPr>
            <a:spLocks noChangeShapeType="1"/>
          </p:cNvSpPr>
          <p:nvPr/>
        </p:nvSpPr>
        <p:spPr bwMode="auto">
          <a:xfrm>
            <a:off x="8245475" y="1370012"/>
            <a:ext cx="736600" cy="0"/>
          </a:xfrm>
          <a:prstGeom prst="line">
            <a:avLst/>
          </a:prstGeom>
          <a:noFill/>
          <a:ln w="57150">
            <a:solidFill>
              <a:schemeClr val="tx1"/>
            </a:solidFill>
            <a:round/>
            <a:headEnd/>
            <a:tailEnd/>
          </a:ln>
          <a:effectLst/>
        </p:spPr>
        <p:txBody>
          <a:bodyPr/>
          <a:lstStyle/>
          <a:p>
            <a:endParaRPr lang="en-US"/>
          </a:p>
        </p:txBody>
      </p:sp>
      <p:sp>
        <p:nvSpPr>
          <p:cNvPr id="20" name="Arc 33"/>
          <p:cNvSpPr>
            <a:spLocks/>
          </p:cNvSpPr>
          <p:nvPr/>
        </p:nvSpPr>
        <p:spPr bwMode="auto">
          <a:xfrm>
            <a:off x="8956675" y="1366838"/>
            <a:ext cx="342900" cy="714375"/>
          </a:xfrm>
          <a:custGeom>
            <a:avLst/>
            <a:gdLst>
              <a:gd name="G0" fmla="+- 0 0 0"/>
              <a:gd name="G1" fmla="+- 21600 0 0"/>
              <a:gd name="G2" fmla="+- 21600 0 0"/>
              <a:gd name="T0" fmla="*/ 0 w 21600"/>
              <a:gd name="T1" fmla="*/ 0 h 43186"/>
              <a:gd name="T2" fmla="*/ 771 w 21600"/>
              <a:gd name="T3" fmla="*/ 43186 h 43186"/>
              <a:gd name="T4" fmla="*/ 0 w 21600"/>
              <a:gd name="T5" fmla="*/ 21600 h 43186"/>
            </a:gdLst>
            <a:ahLst/>
            <a:cxnLst>
              <a:cxn ang="0">
                <a:pos x="T0" y="T1"/>
              </a:cxn>
              <a:cxn ang="0">
                <a:pos x="T2" y="T3"/>
              </a:cxn>
              <a:cxn ang="0">
                <a:pos x="T4" y="T5"/>
              </a:cxn>
            </a:cxnLst>
            <a:rect l="0" t="0" r="r" b="b"/>
            <a:pathLst>
              <a:path w="21600" h="43186" fill="none" extrusionOk="0">
                <a:moveTo>
                  <a:pt x="-1" y="0"/>
                </a:moveTo>
                <a:cubicBezTo>
                  <a:pt x="11929" y="0"/>
                  <a:pt x="21600" y="9670"/>
                  <a:pt x="21600" y="21600"/>
                </a:cubicBezTo>
                <a:cubicBezTo>
                  <a:pt x="21600" y="33229"/>
                  <a:pt x="12392" y="42771"/>
                  <a:pt x="771" y="43186"/>
                </a:cubicBezTo>
              </a:path>
              <a:path w="21600" h="43186" stroke="0" extrusionOk="0">
                <a:moveTo>
                  <a:pt x="-1" y="0"/>
                </a:moveTo>
                <a:cubicBezTo>
                  <a:pt x="11929" y="0"/>
                  <a:pt x="21600" y="9670"/>
                  <a:pt x="21600" y="21600"/>
                </a:cubicBezTo>
                <a:cubicBezTo>
                  <a:pt x="21600" y="33229"/>
                  <a:pt x="12392" y="42771"/>
                  <a:pt x="771" y="43186"/>
                </a:cubicBezTo>
                <a:lnTo>
                  <a:pt x="0" y="21600"/>
                </a:lnTo>
                <a:close/>
              </a:path>
            </a:pathLst>
          </a:custGeom>
          <a:noFill/>
          <a:ln w="57150">
            <a:solidFill>
              <a:schemeClr val="tx1"/>
            </a:solidFill>
            <a:round/>
            <a:headEnd/>
            <a:tailEnd/>
          </a:ln>
          <a:effectLst/>
        </p:spPr>
        <p:txBody>
          <a:bodyPr wrap="none" anchor="ctr"/>
          <a:lstStyle/>
          <a:p>
            <a:endParaRPr lang="en-US"/>
          </a:p>
        </p:txBody>
      </p:sp>
      <p:sp>
        <p:nvSpPr>
          <p:cNvPr id="21" name="Arc 34"/>
          <p:cNvSpPr>
            <a:spLocks/>
          </p:cNvSpPr>
          <p:nvPr/>
        </p:nvSpPr>
        <p:spPr bwMode="auto">
          <a:xfrm>
            <a:off x="9080500" y="2071688"/>
            <a:ext cx="342900" cy="714375"/>
          </a:xfrm>
          <a:custGeom>
            <a:avLst/>
            <a:gdLst>
              <a:gd name="G0" fmla="+- 0 0 0"/>
              <a:gd name="G1" fmla="+- 21600 0 0"/>
              <a:gd name="G2" fmla="+- 21600 0 0"/>
              <a:gd name="T0" fmla="*/ 0 w 21600"/>
              <a:gd name="T1" fmla="*/ 0 h 43186"/>
              <a:gd name="T2" fmla="*/ 771 w 21600"/>
              <a:gd name="T3" fmla="*/ 43186 h 43186"/>
              <a:gd name="T4" fmla="*/ 0 w 21600"/>
              <a:gd name="T5" fmla="*/ 21600 h 43186"/>
            </a:gdLst>
            <a:ahLst/>
            <a:cxnLst>
              <a:cxn ang="0">
                <a:pos x="T0" y="T1"/>
              </a:cxn>
              <a:cxn ang="0">
                <a:pos x="T2" y="T3"/>
              </a:cxn>
              <a:cxn ang="0">
                <a:pos x="T4" y="T5"/>
              </a:cxn>
            </a:cxnLst>
            <a:rect l="0" t="0" r="r" b="b"/>
            <a:pathLst>
              <a:path w="21600" h="43186" fill="none" extrusionOk="0">
                <a:moveTo>
                  <a:pt x="-1" y="0"/>
                </a:moveTo>
                <a:cubicBezTo>
                  <a:pt x="11929" y="0"/>
                  <a:pt x="21600" y="9670"/>
                  <a:pt x="21600" y="21600"/>
                </a:cubicBezTo>
                <a:cubicBezTo>
                  <a:pt x="21600" y="33229"/>
                  <a:pt x="12392" y="42771"/>
                  <a:pt x="771" y="43186"/>
                </a:cubicBezTo>
              </a:path>
              <a:path w="21600" h="43186" stroke="0" extrusionOk="0">
                <a:moveTo>
                  <a:pt x="-1" y="0"/>
                </a:moveTo>
                <a:cubicBezTo>
                  <a:pt x="11929" y="0"/>
                  <a:pt x="21600" y="9670"/>
                  <a:pt x="21600" y="21600"/>
                </a:cubicBezTo>
                <a:cubicBezTo>
                  <a:pt x="21600" y="33229"/>
                  <a:pt x="12392" y="42771"/>
                  <a:pt x="771" y="43186"/>
                </a:cubicBezTo>
                <a:lnTo>
                  <a:pt x="0" y="21600"/>
                </a:lnTo>
                <a:close/>
              </a:path>
            </a:pathLst>
          </a:custGeom>
          <a:noFill/>
          <a:ln w="57150">
            <a:solidFill>
              <a:schemeClr val="tx1"/>
            </a:solidFill>
            <a:round/>
            <a:headEnd/>
            <a:tailEnd/>
          </a:ln>
          <a:effectLst/>
        </p:spPr>
        <p:txBody>
          <a:bodyPr wrap="none" anchor="ctr"/>
          <a:lstStyle/>
          <a:p>
            <a:endParaRPr lang="en-US"/>
          </a:p>
        </p:txBody>
      </p:sp>
      <p:sp>
        <p:nvSpPr>
          <p:cNvPr id="22" name="Line 35"/>
          <p:cNvSpPr>
            <a:spLocks noChangeShapeType="1"/>
          </p:cNvSpPr>
          <p:nvPr/>
        </p:nvSpPr>
        <p:spPr bwMode="auto">
          <a:xfrm>
            <a:off x="8093075" y="1573212"/>
            <a:ext cx="1588" cy="990600"/>
          </a:xfrm>
          <a:prstGeom prst="line">
            <a:avLst/>
          </a:prstGeom>
          <a:noFill/>
          <a:ln w="19050">
            <a:solidFill>
              <a:srgbClr val="FF5050"/>
            </a:solidFill>
            <a:round/>
            <a:headEnd/>
            <a:tailEnd type="stealth" w="med" len="med"/>
          </a:ln>
          <a:effectLst/>
        </p:spPr>
        <p:txBody>
          <a:bodyPr/>
          <a:lstStyle/>
          <a:p>
            <a:endParaRPr lang="en-US"/>
          </a:p>
        </p:txBody>
      </p:sp>
      <p:sp>
        <p:nvSpPr>
          <p:cNvPr id="23" name="Line 36"/>
          <p:cNvSpPr>
            <a:spLocks noChangeShapeType="1"/>
          </p:cNvSpPr>
          <p:nvPr/>
        </p:nvSpPr>
        <p:spPr bwMode="auto">
          <a:xfrm>
            <a:off x="8435975" y="2925762"/>
            <a:ext cx="609600" cy="0"/>
          </a:xfrm>
          <a:prstGeom prst="line">
            <a:avLst/>
          </a:prstGeom>
          <a:noFill/>
          <a:ln w="19050">
            <a:solidFill>
              <a:srgbClr val="FF5050"/>
            </a:solidFill>
            <a:round/>
            <a:headEnd/>
            <a:tailEnd type="stealth" w="med" len="med"/>
          </a:ln>
          <a:effectLst/>
        </p:spPr>
        <p:txBody>
          <a:bodyPr/>
          <a:lstStyle/>
          <a:p>
            <a:endParaRPr lang="en-US"/>
          </a:p>
        </p:txBody>
      </p:sp>
      <p:sp>
        <p:nvSpPr>
          <p:cNvPr id="24" name="Text Box 37"/>
          <p:cNvSpPr txBox="1">
            <a:spLocks noChangeArrowheads="1"/>
          </p:cNvSpPr>
          <p:nvPr/>
        </p:nvSpPr>
        <p:spPr bwMode="auto">
          <a:xfrm>
            <a:off x="7921625" y="1260475"/>
            <a:ext cx="311150" cy="366712"/>
          </a:xfrm>
          <a:prstGeom prst="rect">
            <a:avLst/>
          </a:prstGeom>
          <a:noFill/>
          <a:ln w="9525">
            <a:noFill/>
            <a:miter lim="800000"/>
            <a:headEnd/>
            <a:tailEnd/>
          </a:ln>
          <a:effectLst/>
        </p:spPr>
        <p:txBody>
          <a:bodyPr wrap="none">
            <a:spAutoFit/>
          </a:bodyPr>
          <a:lstStyle/>
          <a:p>
            <a:r>
              <a:rPr lang="en-US">
                <a:latin typeface="Arial" charset="0"/>
                <a:cs typeface="Arial" charset="0"/>
              </a:rPr>
              <a:t>1</a:t>
            </a:r>
          </a:p>
        </p:txBody>
      </p:sp>
      <p:sp>
        <p:nvSpPr>
          <p:cNvPr id="25" name="Text Box 38"/>
          <p:cNvSpPr txBox="1">
            <a:spLocks noChangeArrowheads="1"/>
          </p:cNvSpPr>
          <p:nvPr/>
        </p:nvSpPr>
        <p:spPr bwMode="auto">
          <a:xfrm>
            <a:off x="8169275" y="2733675"/>
            <a:ext cx="311150" cy="366712"/>
          </a:xfrm>
          <a:prstGeom prst="rect">
            <a:avLst/>
          </a:prstGeom>
          <a:noFill/>
          <a:ln w="9525">
            <a:noFill/>
            <a:miter lim="800000"/>
            <a:headEnd/>
            <a:tailEnd/>
          </a:ln>
          <a:effectLst/>
        </p:spPr>
        <p:txBody>
          <a:bodyPr wrap="none">
            <a:spAutoFit/>
          </a:bodyPr>
          <a:lstStyle/>
          <a:p>
            <a:r>
              <a:rPr lang="en-US">
                <a:latin typeface="Arial" charset="0"/>
                <a:cs typeface="Arial" charset="0"/>
              </a:rPr>
              <a:t>2</a:t>
            </a:r>
          </a:p>
        </p:txBody>
      </p:sp>
      <p:sp>
        <p:nvSpPr>
          <p:cNvPr id="26" name="Text Box 39"/>
          <p:cNvSpPr txBox="1">
            <a:spLocks noChangeArrowheads="1"/>
          </p:cNvSpPr>
          <p:nvPr/>
        </p:nvSpPr>
        <p:spPr bwMode="auto">
          <a:xfrm>
            <a:off x="8201025" y="2054225"/>
            <a:ext cx="311150" cy="366712"/>
          </a:xfrm>
          <a:prstGeom prst="rect">
            <a:avLst/>
          </a:prstGeom>
          <a:noFill/>
          <a:ln w="9525">
            <a:noFill/>
            <a:miter lim="800000"/>
            <a:headEnd/>
            <a:tailEnd/>
          </a:ln>
          <a:effectLst/>
        </p:spPr>
        <p:txBody>
          <a:bodyPr wrap="none">
            <a:spAutoFit/>
          </a:bodyPr>
          <a:lstStyle/>
          <a:p>
            <a:r>
              <a:rPr lang="en-US">
                <a:latin typeface="Arial" charset="0"/>
                <a:cs typeface="Arial" charset="0"/>
              </a:rPr>
              <a:t>3</a:t>
            </a:r>
          </a:p>
        </p:txBody>
      </p:sp>
      <p:sp>
        <p:nvSpPr>
          <p:cNvPr id="27" name="Line 40"/>
          <p:cNvSpPr>
            <a:spLocks noChangeShapeType="1"/>
          </p:cNvSpPr>
          <p:nvPr/>
        </p:nvSpPr>
        <p:spPr bwMode="auto">
          <a:xfrm>
            <a:off x="8435975" y="2220912"/>
            <a:ext cx="609600" cy="0"/>
          </a:xfrm>
          <a:prstGeom prst="line">
            <a:avLst/>
          </a:prstGeom>
          <a:noFill/>
          <a:ln w="19050">
            <a:solidFill>
              <a:srgbClr val="FF5050"/>
            </a:solidFill>
            <a:round/>
            <a:headEnd/>
            <a:tailEnd type="stealth" w="med" len="med"/>
          </a:ln>
          <a:effectLst/>
        </p:spPr>
        <p:txBody>
          <a:bodyPr/>
          <a:lstStyle/>
          <a:p>
            <a:endParaRPr lang="en-US"/>
          </a:p>
        </p:txBody>
      </p:sp>
      <p:sp>
        <p:nvSpPr>
          <p:cNvPr id="28" name="Text Box 41"/>
          <p:cNvSpPr txBox="1">
            <a:spLocks noChangeArrowheads="1"/>
          </p:cNvSpPr>
          <p:nvPr/>
        </p:nvSpPr>
        <p:spPr bwMode="auto">
          <a:xfrm>
            <a:off x="8162925" y="1063625"/>
            <a:ext cx="311150" cy="366712"/>
          </a:xfrm>
          <a:prstGeom prst="rect">
            <a:avLst/>
          </a:prstGeom>
          <a:noFill/>
          <a:ln w="9525">
            <a:noFill/>
            <a:miter lim="800000"/>
            <a:headEnd/>
            <a:tailEnd/>
          </a:ln>
          <a:effectLst/>
        </p:spPr>
        <p:txBody>
          <a:bodyPr wrap="none">
            <a:spAutoFit/>
          </a:bodyPr>
          <a:lstStyle/>
          <a:p>
            <a:r>
              <a:rPr lang="en-US">
                <a:latin typeface="Arial" charset="0"/>
                <a:cs typeface="Arial" charset="0"/>
              </a:rPr>
              <a:t>4</a:t>
            </a:r>
          </a:p>
        </p:txBody>
      </p:sp>
      <p:sp>
        <p:nvSpPr>
          <p:cNvPr id="29" name="Line 42"/>
          <p:cNvSpPr>
            <a:spLocks noChangeShapeType="1"/>
          </p:cNvSpPr>
          <p:nvPr/>
        </p:nvSpPr>
        <p:spPr bwMode="auto">
          <a:xfrm>
            <a:off x="8397875" y="1230312"/>
            <a:ext cx="609600" cy="0"/>
          </a:xfrm>
          <a:prstGeom prst="line">
            <a:avLst/>
          </a:prstGeom>
          <a:noFill/>
          <a:ln w="19050">
            <a:solidFill>
              <a:srgbClr val="FF5050"/>
            </a:solidFill>
            <a:round/>
            <a:headEnd/>
            <a:tailEnd type="stealth" w="med" len="med"/>
          </a:ln>
          <a:effectLst/>
        </p:spPr>
        <p:txBody>
          <a:bodyPr/>
          <a:lstStyle/>
          <a:p>
            <a:endParaRPr lang="en-US"/>
          </a:p>
        </p:txBody>
      </p:sp>
      <p:sp>
        <p:nvSpPr>
          <p:cNvPr id="30" name="Arc 43"/>
          <p:cNvSpPr>
            <a:spLocks/>
          </p:cNvSpPr>
          <p:nvPr/>
        </p:nvSpPr>
        <p:spPr bwMode="auto">
          <a:xfrm>
            <a:off x="8985251" y="1235075"/>
            <a:ext cx="498475" cy="812800"/>
          </a:xfrm>
          <a:custGeom>
            <a:avLst/>
            <a:gdLst>
              <a:gd name="G0" fmla="+- 0 0 0"/>
              <a:gd name="G1" fmla="+- 21384 0 0"/>
              <a:gd name="G2" fmla="+- 21600 0 0"/>
              <a:gd name="T0" fmla="*/ 3050 w 21600"/>
              <a:gd name="T1" fmla="*/ 0 h 35030"/>
              <a:gd name="T2" fmla="*/ 16743 w 21600"/>
              <a:gd name="T3" fmla="*/ 35030 h 35030"/>
              <a:gd name="T4" fmla="*/ 0 w 21600"/>
              <a:gd name="T5" fmla="*/ 21384 h 35030"/>
            </a:gdLst>
            <a:ahLst/>
            <a:cxnLst>
              <a:cxn ang="0">
                <a:pos x="T0" y="T1"/>
              </a:cxn>
              <a:cxn ang="0">
                <a:pos x="T2" y="T3"/>
              </a:cxn>
              <a:cxn ang="0">
                <a:pos x="T4" y="T5"/>
              </a:cxn>
            </a:cxnLst>
            <a:rect l="0" t="0" r="r" b="b"/>
            <a:pathLst>
              <a:path w="21600" h="35030" fill="none" extrusionOk="0">
                <a:moveTo>
                  <a:pt x="3049" y="0"/>
                </a:moveTo>
                <a:cubicBezTo>
                  <a:pt x="13693" y="1518"/>
                  <a:pt x="21600" y="10632"/>
                  <a:pt x="21600" y="21384"/>
                </a:cubicBezTo>
                <a:cubicBezTo>
                  <a:pt x="21600" y="26356"/>
                  <a:pt x="19884" y="31176"/>
                  <a:pt x="16743" y="35030"/>
                </a:cubicBezTo>
              </a:path>
              <a:path w="21600" h="35030" stroke="0" extrusionOk="0">
                <a:moveTo>
                  <a:pt x="3049" y="0"/>
                </a:moveTo>
                <a:cubicBezTo>
                  <a:pt x="13693" y="1518"/>
                  <a:pt x="21600" y="10632"/>
                  <a:pt x="21600" y="21384"/>
                </a:cubicBezTo>
                <a:cubicBezTo>
                  <a:pt x="21600" y="26356"/>
                  <a:pt x="19884" y="31176"/>
                  <a:pt x="16743" y="35030"/>
                </a:cubicBezTo>
                <a:lnTo>
                  <a:pt x="0" y="21384"/>
                </a:lnTo>
                <a:close/>
              </a:path>
            </a:pathLst>
          </a:custGeom>
          <a:noFill/>
          <a:ln w="19050">
            <a:solidFill>
              <a:srgbClr val="FF5050"/>
            </a:solidFill>
            <a:round/>
            <a:headEnd/>
            <a:tailEnd type="stealth" w="med" len="med"/>
          </a:ln>
          <a:effectLst/>
        </p:spPr>
        <p:txBody>
          <a:bodyPr wrap="none" anchor="ctr"/>
          <a:lstStyle/>
          <a:p>
            <a:endParaRPr lang="en-US"/>
          </a:p>
        </p:txBody>
      </p:sp>
      <p:sp>
        <p:nvSpPr>
          <p:cNvPr id="31" name="Arc 44"/>
          <p:cNvSpPr>
            <a:spLocks/>
          </p:cNvSpPr>
          <p:nvPr/>
        </p:nvSpPr>
        <p:spPr bwMode="auto">
          <a:xfrm flipV="1">
            <a:off x="9061451" y="2120900"/>
            <a:ext cx="498475" cy="812800"/>
          </a:xfrm>
          <a:custGeom>
            <a:avLst/>
            <a:gdLst>
              <a:gd name="G0" fmla="+- 0 0 0"/>
              <a:gd name="G1" fmla="+- 21384 0 0"/>
              <a:gd name="G2" fmla="+- 21600 0 0"/>
              <a:gd name="T0" fmla="*/ 3050 w 21600"/>
              <a:gd name="T1" fmla="*/ 0 h 35030"/>
              <a:gd name="T2" fmla="*/ 16743 w 21600"/>
              <a:gd name="T3" fmla="*/ 35030 h 35030"/>
              <a:gd name="T4" fmla="*/ 0 w 21600"/>
              <a:gd name="T5" fmla="*/ 21384 h 35030"/>
            </a:gdLst>
            <a:ahLst/>
            <a:cxnLst>
              <a:cxn ang="0">
                <a:pos x="T0" y="T1"/>
              </a:cxn>
              <a:cxn ang="0">
                <a:pos x="T2" y="T3"/>
              </a:cxn>
              <a:cxn ang="0">
                <a:pos x="T4" y="T5"/>
              </a:cxn>
            </a:cxnLst>
            <a:rect l="0" t="0" r="r" b="b"/>
            <a:pathLst>
              <a:path w="21600" h="35030" fill="none" extrusionOk="0">
                <a:moveTo>
                  <a:pt x="3049" y="0"/>
                </a:moveTo>
                <a:cubicBezTo>
                  <a:pt x="13693" y="1518"/>
                  <a:pt x="21600" y="10632"/>
                  <a:pt x="21600" y="21384"/>
                </a:cubicBezTo>
                <a:cubicBezTo>
                  <a:pt x="21600" y="26356"/>
                  <a:pt x="19884" y="31176"/>
                  <a:pt x="16743" y="35030"/>
                </a:cubicBezTo>
              </a:path>
              <a:path w="21600" h="35030" stroke="0" extrusionOk="0">
                <a:moveTo>
                  <a:pt x="3049" y="0"/>
                </a:moveTo>
                <a:cubicBezTo>
                  <a:pt x="13693" y="1518"/>
                  <a:pt x="21600" y="10632"/>
                  <a:pt x="21600" y="21384"/>
                </a:cubicBezTo>
                <a:cubicBezTo>
                  <a:pt x="21600" y="26356"/>
                  <a:pt x="19884" y="31176"/>
                  <a:pt x="16743" y="35030"/>
                </a:cubicBezTo>
                <a:lnTo>
                  <a:pt x="0" y="21384"/>
                </a:lnTo>
                <a:close/>
              </a:path>
            </a:pathLst>
          </a:custGeom>
          <a:noFill/>
          <a:ln w="19050">
            <a:solidFill>
              <a:srgbClr val="FF5050"/>
            </a:solidFill>
            <a:round/>
            <a:headEnd type="stealth" w="med" len="med"/>
            <a:tailEnd/>
          </a:ln>
          <a:effectLst/>
        </p:spPr>
        <p:txBody>
          <a:bodyPr wrap="none" anchor="ctr"/>
          <a:lstStyle/>
          <a:p>
            <a:endParaRPr lang="en-US"/>
          </a:p>
        </p:txBody>
      </p:sp>
      <p:sp>
        <p:nvSpPr>
          <p:cNvPr id="32" name="Text Box 45"/>
          <p:cNvSpPr txBox="1">
            <a:spLocks noChangeArrowheads="1"/>
          </p:cNvSpPr>
          <p:nvPr/>
        </p:nvSpPr>
        <p:spPr bwMode="auto">
          <a:xfrm>
            <a:off x="9201150" y="1063625"/>
            <a:ext cx="311150" cy="366712"/>
          </a:xfrm>
          <a:prstGeom prst="rect">
            <a:avLst/>
          </a:prstGeom>
          <a:noFill/>
          <a:ln w="9525">
            <a:noFill/>
            <a:miter lim="800000"/>
            <a:headEnd/>
            <a:tailEnd/>
          </a:ln>
          <a:effectLst/>
        </p:spPr>
        <p:txBody>
          <a:bodyPr wrap="none">
            <a:spAutoFit/>
          </a:bodyPr>
          <a:lstStyle/>
          <a:p>
            <a:r>
              <a:rPr lang="en-US">
                <a:latin typeface="Arial" charset="0"/>
                <a:cs typeface="Arial" charset="0"/>
              </a:rPr>
              <a:t>5</a:t>
            </a:r>
          </a:p>
        </p:txBody>
      </p:sp>
      <p:sp>
        <p:nvSpPr>
          <p:cNvPr id="33" name="Text Box 46"/>
          <p:cNvSpPr txBox="1">
            <a:spLocks noChangeArrowheads="1"/>
          </p:cNvSpPr>
          <p:nvPr/>
        </p:nvSpPr>
        <p:spPr bwMode="auto">
          <a:xfrm>
            <a:off x="9458325" y="1949450"/>
            <a:ext cx="311150" cy="366712"/>
          </a:xfrm>
          <a:prstGeom prst="rect">
            <a:avLst/>
          </a:prstGeom>
          <a:noFill/>
          <a:ln w="9525">
            <a:noFill/>
            <a:miter lim="800000"/>
            <a:headEnd/>
            <a:tailEnd/>
          </a:ln>
          <a:effectLst/>
        </p:spPr>
        <p:txBody>
          <a:bodyPr wrap="none">
            <a:spAutoFit/>
          </a:bodyPr>
          <a:lstStyle/>
          <a:p>
            <a:r>
              <a:rPr lang="en-US">
                <a:latin typeface="Arial" charset="0"/>
                <a:cs typeface="Arial" charset="0"/>
              </a:rPr>
              <a:t>6</a:t>
            </a:r>
          </a:p>
        </p:txBody>
      </p:sp>
      <p:sp>
        <p:nvSpPr>
          <p:cNvPr id="34" name="Text Box 47"/>
          <p:cNvSpPr txBox="1">
            <a:spLocks noChangeArrowheads="1"/>
          </p:cNvSpPr>
          <p:nvPr/>
        </p:nvSpPr>
        <p:spPr bwMode="auto">
          <a:xfrm>
            <a:off x="8150225" y="539751"/>
            <a:ext cx="1169988" cy="396875"/>
          </a:xfrm>
          <a:prstGeom prst="rect">
            <a:avLst/>
          </a:prstGeom>
          <a:noFill/>
          <a:ln w="9525">
            <a:noFill/>
            <a:miter lim="800000"/>
            <a:headEnd/>
            <a:tailEnd/>
          </a:ln>
          <a:effectLst/>
        </p:spPr>
        <p:txBody>
          <a:bodyPr wrap="none">
            <a:spAutoFit/>
          </a:bodyPr>
          <a:lstStyle/>
          <a:p>
            <a:r>
              <a:rPr lang="en-US" sz="2000">
                <a:latin typeface="Arial" charset="0"/>
                <a:cs typeface="Arial" charset="0"/>
              </a:rPr>
              <a:t>“</a:t>
            </a:r>
            <a:r>
              <a:rPr lang="en-US" sz="2000" b="1">
                <a:latin typeface="Arial" charset="0"/>
                <a:cs typeface="Arial" charset="0"/>
              </a:rPr>
              <a:t>B</a:t>
            </a:r>
            <a:r>
              <a:rPr lang="en-US" sz="2000">
                <a:latin typeface="Arial" charset="0"/>
                <a:cs typeface="Arial" charset="0"/>
              </a:rPr>
              <a:t>” letter</a:t>
            </a:r>
          </a:p>
        </p:txBody>
      </p:sp>
      <p:sp>
        <p:nvSpPr>
          <p:cNvPr id="35" name="AutoShape 50"/>
          <p:cNvSpPr>
            <a:spLocks noChangeArrowheads="1"/>
          </p:cNvSpPr>
          <p:nvPr/>
        </p:nvSpPr>
        <p:spPr bwMode="auto">
          <a:xfrm>
            <a:off x="1905000" y="227012"/>
            <a:ext cx="8255000" cy="2946400"/>
          </a:xfrm>
          <a:prstGeom prst="roundRect">
            <a:avLst>
              <a:gd name="adj" fmla="val 10667"/>
            </a:avLst>
          </a:prstGeom>
          <a:noFill/>
          <a:ln w="9525">
            <a:solidFill>
              <a:srgbClr val="00CC00"/>
            </a:solidFill>
            <a:round/>
            <a:headEnd/>
            <a:tailEnd/>
          </a:ln>
          <a:effectLst/>
        </p:spPr>
        <p:txBody>
          <a:bodyPr wrap="none" anchor="ctr"/>
          <a:lstStyle/>
          <a:p>
            <a:endParaRPr lang="en-US"/>
          </a:p>
        </p:txBody>
      </p:sp>
      <p:sp>
        <p:nvSpPr>
          <p:cNvPr id="36" name="Text Box 26"/>
          <p:cNvSpPr txBox="1">
            <a:spLocks noChangeArrowheads="1"/>
          </p:cNvSpPr>
          <p:nvPr/>
        </p:nvSpPr>
        <p:spPr bwMode="auto">
          <a:xfrm>
            <a:off x="2181225" y="0"/>
            <a:ext cx="1608138" cy="457200"/>
          </a:xfrm>
          <a:prstGeom prst="rect">
            <a:avLst/>
          </a:prstGeom>
          <a:solidFill>
            <a:schemeClr val="bg1"/>
          </a:solidFill>
          <a:ln w="9525">
            <a:noFill/>
            <a:miter lim="800000"/>
            <a:headEnd/>
            <a:tailEnd/>
          </a:ln>
          <a:effectLst/>
        </p:spPr>
        <p:txBody>
          <a:bodyPr wrap="none">
            <a:spAutoFit/>
          </a:bodyPr>
          <a:lstStyle/>
          <a:p>
            <a:r>
              <a:rPr lang="en-US" sz="2400" b="1" dirty="0">
                <a:solidFill>
                  <a:srgbClr val="0033CC"/>
                </a:solidFill>
                <a:latin typeface="Arial" charset="0"/>
                <a:cs typeface="Arial" charset="0"/>
              </a:rPr>
              <a:t>Examples</a:t>
            </a:r>
            <a:endParaRPr lang="en-US" sz="2000" i="1" dirty="0">
              <a:latin typeface="Arial" charset="0"/>
              <a:cs typeface="Arial" charset="0"/>
            </a:endParaRPr>
          </a:p>
        </p:txBody>
      </p:sp>
      <p:sp>
        <p:nvSpPr>
          <p:cNvPr id="38" name="Rectangle 37"/>
          <p:cNvSpPr/>
          <p:nvPr/>
        </p:nvSpPr>
        <p:spPr>
          <a:xfrm>
            <a:off x="1676400" y="0"/>
            <a:ext cx="4626588" cy="553998"/>
          </a:xfrm>
          <a:prstGeom prst="rect">
            <a:avLst/>
          </a:prstGeom>
        </p:spPr>
        <p:txBody>
          <a:bodyPr wrap="none">
            <a:spAutoFit/>
          </a:bodyPr>
          <a:lstStyle/>
          <a:p>
            <a:pPr eaLnBrk="1" hangingPunct="1"/>
            <a:r>
              <a:rPr lang="en-US" sz="3000" u="sng" dirty="0">
                <a:solidFill>
                  <a:srgbClr val="7030A0"/>
                </a:solidFill>
                <a:latin typeface="Arial" charset="0"/>
              </a:rPr>
              <a:t>Height and width of letters</a:t>
            </a:r>
          </a:p>
        </p:txBody>
      </p:sp>
      <p:sp>
        <p:nvSpPr>
          <p:cNvPr id="47" name="Rectangle 46"/>
          <p:cNvSpPr/>
          <p:nvPr/>
        </p:nvSpPr>
        <p:spPr>
          <a:xfrm>
            <a:off x="5334000" y="3810001"/>
            <a:ext cx="6553200" cy="507831"/>
          </a:xfrm>
          <a:prstGeom prst="rect">
            <a:avLst/>
          </a:prstGeom>
        </p:spPr>
        <p:txBody>
          <a:bodyPr wrap="square">
            <a:spAutoFit/>
          </a:bodyPr>
          <a:lstStyle/>
          <a:p>
            <a:pPr algn="just">
              <a:lnSpc>
                <a:spcPct val="150000"/>
              </a:lnSpc>
              <a:spcBef>
                <a:spcPct val="50000"/>
              </a:spcBef>
            </a:pPr>
            <a:r>
              <a:rPr lang="en-US" dirty="0">
                <a:latin typeface="Garamond" pitchFamily="18" charset="0"/>
              </a:rPr>
              <a:t>.</a:t>
            </a:r>
          </a:p>
        </p:txBody>
      </p:sp>
      <p:graphicFrame>
        <p:nvGraphicFramePr>
          <p:cNvPr id="48" name="Table 47"/>
          <p:cNvGraphicFramePr>
            <a:graphicFrameLocks noGrp="1"/>
          </p:cNvGraphicFramePr>
          <p:nvPr/>
        </p:nvGraphicFramePr>
        <p:xfrm>
          <a:off x="1676400" y="1447800"/>
          <a:ext cx="8839200" cy="3200400"/>
        </p:xfrm>
        <a:graphic>
          <a:graphicData uri="http://schemas.openxmlformats.org/drawingml/2006/table">
            <a:tbl>
              <a:tblPr firstRow="1" bandRow="1">
                <a:tableStyleId>{5C22544A-7EE6-4342-B048-85BDC9FD1C3A}</a:tableStyleId>
              </a:tblPr>
              <a:tblGrid>
                <a:gridCol w="938676">
                  <a:extLst>
                    <a:ext uri="{9D8B030D-6E8A-4147-A177-3AD203B41FA5}">
                      <a16:colId xmlns:a16="http://schemas.microsoft.com/office/drawing/2014/main" val="20000"/>
                    </a:ext>
                  </a:extLst>
                </a:gridCol>
                <a:gridCol w="6336063">
                  <a:extLst>
                    <a:ext uri="{9D8B030D-6E8A-4147-A177-3AD203B41FA5}">
                      <a16:colId xmlns:a16="http://schemas.microsoft.com/office/drawing/2014/main" val="20001"/>
                    </a:ext>
                  </a:extLst>
                </a:gridCol>
                <a:gridCol w="1564461">
                  <a:extLst>
                    <a:ext uri="{9D8B030D-6E8A-4147-A177-3AD203B41FA5}">
                      <a16:colId xmlns:a16="http://schemas.microsoft.com/office/drawing/2014/main" val="20002"/>
                    </a:ext>
                  </a:extLst>
                </a:gridCol>
              </a:tblGrid>
              <a:tr h="370840">
                <a:tc>
                  <a:txBody>
                    <a:bodyPr/>
                    <a:lstStyle/>
                    <a:p>
                      <a:r>
                        <a:rPr lang="en-US" sz="2400" dirty="0"/>
                        <a:t>Sl. no</a:t>
                      </a:r>
                      <a:endParaRPr lang="en-IN" sz="2400" dirty="0"/>
                    </a:p>
                  </a:txBody>
                  <a:tcPr/>
                </a:tc>
                <a:tc>
                  <a:txBody>
                    <a:bodyPr/>
                    <a:lstStyle/>
                    <a:p>
                      <a:r>
                        <a:rPr lang="en-US" sz="2400" dirty="0"/>
                        <a:t>Items</a:t>
                      </a:r>
                      <a:r>
                        <a:rPr lang="en-US" sz="2400" baseline="0" dirty="0"/>
                        <a:t> on a drawing</a:t>
                      </a:r>
                      <a:endParaRPr lang="en-IN" sz="2400" dirty="0"/>
                    </a:p>
                  </a:txBody>
                  <a:tcPr/>
                </a:tc>
                <a:tc>
                  <a:txBody>
                    <a:bodyPr/>
                    <a:lstStyle/>
                    <a:p>
                      <a:r>
                        <a:rPr lang="en-US" sz="2400" dirty="0"/>
                        <a:t>Size (mm)</a:t>
                      </a:r>
                      <a:endParaRPr lang="en-IN" sz="2400" dirty="0"/>
                    </a:p>
                  </a:txBody>
                  <a:tcPr/>
                </a:tc>
                <a:extLst>
                  <a:ext uri="{0D108BD9-81ED-4DB2-BD59-A6C34878D82A}">
                    <a16:rowId xmlns:a16="http://schemas.microsoft.com/office/drawing/2014/main" val="10000"/>
                  </a:ext>
                </a:extLst>
              </a:tr>
              <a:tr h="370840">
                <a:tc>
                  <a:txBody>
                    <a:bodyPr/>
                    <a:lstStyle/>
                    <a:p>
                      <a:r>
                        <a:rPr lang="en-US" sz="2400" dirty="0"/>
                        <a:t>1</a:t>
                      </a:r>
                      <a:endParaRPr lang="en-IN" sz="2400" dirty="0"/>
                    </a:p>
                  </a:txBody>
                  <a:tcPr/>
                </a:tc>
                <a:tc>
                  <a:txBody>
                    <a:bodyPr/>
                    <a:lstStyle/>
                    <a:p>
                      <a:r>
                        <a:rPr lang="en-US" sz="2400" dirty="0"/>
                        <a:t>Name of the company</a:t>
                      </a:r>
                      <a:endParaRPr lang="en-IN" sz="2400" dirty="0"/>
                    </a:p>
                  </a:txBody>
                  <a:tcPr/>
                </a:tc>
                <a:tc>
                  <a:txBody>
                    <a:bodyPr/>
                    <a:lstStyle/>
                    <a:p>
                      <a:r>
                        <a:rPr lang="en-US" sz="2400" dirty="0"/>
                        <a:t>10,</a:t>
                      </a:r>
                      <a:r>
                        <a:rPr lang="en-US" sz="2400" baseline="0" dirty="0"/>
                        <a:t> 14, 20</a:t>
                      </a:r>
                      <a:endParaRPr lang="en-IN" sz="2400" dirty="0"/>
                    </a:p>
                  </a:txBody>
                  <a:tcPr/>
                </a:tc>
                <a:extLst>
                  <a:ext uri="{0D108BD9-81ED-4DB2-BD59-A6C34878D82A}">
                    <a16:rowId xmlns:a16="http://schemas.microsoft.com/office/drawing/2014/main" val="10001"/>
                  </a:ext>
                </a:extLst>
              </a:tr>
              <a:tr h="370840">
                <a:tc>
                  <a:txBody>
                    <a:bodyPr/>
                    <a:lstStyle/>
                    <a:p>
                      <a:r>
                        <a:rPr lang="en-US" sz="2400" dirty="0"/>
                        <a:t>2</a:t>
                      </a:r>
                      <a:endParaRPr lang="en-IN" sz="2400" dirty="0"/>
                    </a:p>
                  </a:txBody>
                  <a:tcPr/>
                </a:tc>
                <a:tc>
                  <a:txBody>
                    <a:bodyPr/>
                    <a:lstStyle/>
                    <a:p>
                      <a:r>
                        <a:rPr lang="en-US" sz="2400" dirty="0"/>
                        <a:t>Drawing numbers, letters denoting section planes</a:t>
                      </a:r>
                      <a:endParaRPr lang="en-IN" sz="2400" dirty="0"/>
                    </a:p>
                  </a:txBody>
                  <a:tcPr/>
                </a:tc>
                <a:tc>
                  <a:txBody>
                    <a:bodyPr/>
                    <a:lstStyle/>
                    <a:p>
                      <a:r>
                        <a:rPr lang="en-US" sz="2400" dirty="0"/>
                        <a:t>10,14</a:t>
                      </a:r>
                      <a:endParaRPr lang="en-IN" sz="2400" dirty="0"/>
                    </a:p>
                  </a:txBody>
                  <a:tcPr/>
                </a:tc>
                <a:extLst>
                  <a:ext uri="{0D108BD9-81ED-4DB2-BD59-A6C34878D82A}">
                    <a16:rowId xmlns:a16="http://schemas.microsoft.com/office/drawing/2014/main" val="10002"/>
                  </a:ext>
                </a:extLst>
              </a:tr>
              <a:tr h="370840">
                <a:tc>
                  <a:txBody>
                    <a:bodyPr/>
                    <a:lstStyle/>
                    <a:p>
                      <a:r>
                        <a:rPr lang="en-US" sz="2400" dirty="0"/>
                        <a:t>3</a:t>
                      </a:r>
                      <a:endParaRPr lang="en-IN" sz="2400" dirty="0"/>
                    </a:p>
                  </a:txBody>
                  <a:tcPr/>
                </a:tc>
                <a:tc>
                  <a:txBody>
                    <a:bodyPr/>
                    <a:lstStyle/>
                    <a:p>
                      <a:r>
                        <a:rPr lang="en-US" sz="2400" dirty="0"/>
                        <a:t>Title</a:t>
                      </a:r>
                      <a:r>
                        <a:rPr lang="en-US" sz="2400" baseline="0" dirty="0"/>
                        <a:t> of the drawing</a:t>
                      </a:r>
                      <a:endParaRPr lang="en-IN" sz="2400" dirty="0"/>
                    </a:p>
                  </a:txBody>
                  <a:tcPr/>
                </a:tc>
                <a:tc>
                  <a:txBody>
                    <a:bodyPr/>
                    <a:lstStyle/>
                    <a:p>
                      <a:r>
                        <a:rPr lang="en-US" sz="2400" dirty="0"/>
                        <a:t>7, 10</a:t>
                      </a:r>
                      <a:endParaRPr lang="en-IN" sz="2400" dirty="0"/>
                    </a:p>
                  </a:txBody>
                  <a:tcPr/>
                </a:tc>
                <a:extLst>
                  <a:ext uri="{0D108BD9-81ED-4DB2-BD59-A6C34878D82A}">
                    <a16:rowId xmlns:a16="http://schemas.microsoft.com/office/drawing/2014/main" val="10003"/>
                  </a:ext>
                </a:extLst>
              </a:tr>
              <a:tr h="370840">
                <a:tc>
                  <a:txBody>
                    <a:bodyPr/>
                    <a:lstStyle/>
                    <a:p>
                      <a:r>
                        <a:rPr lang="en-US" sz="2400" dirty="0"/>
                        <a:t>4</a:t>
                      </a:r>
                      <a:endParaRPr lang="en-IN" sz="2400" dirty="0"/>
                    </a:p>
                  </a:txBody>
                  <a:tcPr/>
                </a:tc>
                <a:tc>
                  <a:txBody>
                    <a:bodyPr/>
                    <a:lstStyle/>
                    <a:p>
                      <a:r>
                        <a:rPr lang="en-US" sz="2400" dirty="0"/>
                        <a:t>Sub- titles</a:t>
                      </a:r>
                      <a:r>
                        <a:rPr lang="en-US" sz="2400" baseline="0" dirty="0"/>
                        <a:t> </a:t>
                      </a:r>
                      <a:r>
                        <a:rPr lang="en-US" sz="2400" dirty="0"/>
                        <a:t>&amp;</a:t>
                      </a:r>
                      <a:r>
                        <a:rPr lang="en-US" sz="2400" baseline="0" dirty="0"/>
                        <a:t> Headings</a:t>
                      </a:r>
                      <a:endParaRPr lang="en-IN" sz="2400" dirty="0"/>
                    </a:p>
                  </a:txBody>
                  <a:tcPr/>
                </a:tc>
                <a:tc>
                  <a:txBody>
                    <a:bodyPr/>
                    <a:lstStyle/>
                    <a:p>
                      <a:r>
                        <a:rPr lang="en-US" sz="2400" dirty="0"/>
                        <a:t>5, 7</a:t>
                      </a:r>
                      <a:endParaRPr lang="en-IN" sz="2400" dirty="0"/>
                    </a:p>
                  </a:txBody>
                  <a:tcPr/>
                </a:tc>
                <a:extLst>
                  <a:ext uri="{0D108BD9-81ED-4DB2-BD59-A6C34878D82A}">
                    <a16:rowId xmlns:a16="http://schemas.microsoft.com/office/drawing/2014/main" val="10004"/>
                  </a:ext>
                </a:extLst>
              </a:tr>
              <a:tr h="370840">
                <a:tc>
                  <a:txBody>
                    <a:bodyPr/>
                    <a:lstStyle/>
                    <a:p>
                      <a:r>
                        <a:rPr lang="en-US" sz="2400" dirty="0"/>
                        <a:t>5</a:t>
                      </a:r>
                      <a:endParaRPr lang="en-IN" sz="2400" dirty="0"/>
                    </a:p>
                  </a:txBody>
                  <a:tcPr/>
                </a:tc>
                <a:tc>
                  <a:txBody>
                    <a:bodyPr/>
                    <a:lstStyle/>
                    <a:p>
                      <a:r>
                        <a:rPr lang="en-US" sz="2400" dirty="0"/>
                        <a:t>Dimensioning, notes, schedules &amp; material lists</a:t>
                      </a:r>
                      <a:endParaRPr lang="en-IN" sz="2400" dirty="0"/>
                    </a:p>
                  </a:txBody>
                  <a:tcPr/>
                </a:tc>
                <a:tc>
                  <a:txBody>
                    <a:bodyPr/>
                    <a:lstStyle/>
                    <a:p>
                      <a:r>
                        <a:rPr lang="en-US" sz="2400" dirty="0"/>
                        <a:t>3.5, 7</a:t>
                      </a:r>
                      <a:endParaRPr lang="en-IN" sz="2400" dirty="0"/>
                    </a:p>
                  </a:txBody>
                  <a:tcPr/>
                </a:tc>
                <a:extLst>
                  <a:ext uri="{0D108BD9-81ED-4DB2-BD59-A6C34878D82A}">
                    <a16:rowId xmlns:a16="http://schemas.microsoft.com/office/drawing/2014/main" val="10005"/>
                  </a:ext>
                </a:extLst>
              </a:tr>
              <a:tr h="370840">
                <a:tc>
                  <a:txBody>
                    <a:bodyPr/>
                    <a:lstStyle/>
                    <a:p>
                      <a:r>
                        <a:rPr lang="en-US" sz="2400" dirty="0"/>
                        <a:t>6</a:t>
                      </a:r>
                      <a:endParaRPr lang="en-IN" sz="2400" dirty="0"/>
                    </a:p>
                  </a:txBody>
                  <a:tcPr/>
                </a:tc>
                <a:tc>
                  <a:txBody>
                    <a:bodyPr/>
                    <a:lstStyle/>
                    <a:p>
                      <a:r>
                        <a:rPr lang="en-US" sz="2400" dirty="0"/>
                        <a:t>Alteration entries and tolerances</a:t>
                      </a:r>
                      <a:endParaRPr lang="en-IN" sz="2400" dirty="0"/>
                    </a:p>
                  </a:txBody>
                  <a:tcPr/>
                </a:tc>
                <a:tc>
                  <a:txBody>
                    <a:bodyPr/>
                    <a:lstStyle/>
                    <a:p>
                      <a:r>
                        <a:rPr lang="en-US" sz="2400" dirty="0"/>
                        <a:t>3.5</a:t>
                      </a:r>
                      <a:endParaRPr lang="en-IN" sz="2400" dirty="0"/>
                    </a:p>
                  </a:txBody>
                  <a:tcPr/>
                </a:tc>
                <a:extLst>
                  <a:ext uri="{0D108BD9-81ED-4DB2-BD59-A6C34878D82A}">
                    <a16:rowId xmlns:a16="http://schemas.microsoft.com/office/drawing/2014/main" val="10006"/>
                  </a:ext>
                </a:extLst>
              </a:tr>
            </a:tbl>
          </a:graphicData>
        </a:graphic>
      </p:graphicFrame>
      <p:sp>
        <p:nvSpPr>
          <p:cNvPr id="50" name="Rectangle 49"/>
          <p:cNvSpPr/>
          <p:nvPr/>
        </p:nvSpPr>
        <p:spPr>
          <a:xfrm>
            <a:off x="1676400" y="533400"/>
            <a:ext cx="8839200" cy="892552"/>
          </a:xfrm>
          <a:prstGeom prst="rect">
            <a:avLst/>
          </a:prstGeom>
          <a:solidFill>
            <a:srgbClr val="DDF6FF"/>
          </a:solidFill>
        </p:spPr>
        <p:txBody>
          <a:bodyPr wrap="square">
            <a:spAutoFit/>
          </a:bodyPr>
          <a:lstStyle/>
          <a:p>
            <a:pPr algn="just">
              <a:spcBef>
                <a:spcPct val="50000"/>
              </a:spcBef>
            </a:pPr>
            <a:r>
              <a:rPr lang="en-US" sz="2600" dirty="0">
                <a:latin typeface="Calibri" pitchFamily="34" charset="0"/>
                <a:cs typeface="Calibri" pitchFamily="34" charset="0"/>
              </a:rPr>
              <a:t>BIS (SP 46: 2003) has recommended the heights of letters as: 1.8, 2.5, 3.5, 5, 7, 10, 14 &amp; 20 mm</a:t>
            </a:r>
          </a:p>
        </p:txBody>
      </p:sp>
      <p:sp>
        <p:nvSpPr>
          <p:cNvPr id="51" name="Rectangle 50"/>
          <p:cNvSpPr/>
          <p:nvPr/>
        </p:nvSpPr>
        <p:spPr>
          <a:xfrm>
            <a:off x="1676400" y="6172201"/>
            <a:ext cx="8839200" cy="492443"/>
          </a:xfrm>
          <a:prstGeom prst="rect">
            <a:avLst/>
          </a:prstGeom>
          <a:solidFill>
            <a:schemeClr val="accent1">
              <a:lumMod val="20000"/>
              <a:lumOff val="80000"/>
            </a:schemeClr>
          </a:solidFill>
        </p:spPr>
        <p:txBody>
          <a:bodyPr wrap="square">
            <a:spAutoFit/>
          </a:bodyPr>
          <a:lstStyle/>
          <a:p>
            <a:pPr marL="11113" indent="-11113" algn="just">
              <a:spcBef>
                <a:spcPct val="50000"/>
              </a:spcBef>
            </a:pPr>
            <a:r>
              <a:rPr lang="en-US" sz="2600" dirty="0">
                <a:latin typeface="Calibri" pitchFamily="34" charset="0"/>
                <a:cs typeface="Calibri" pitchFamily="34" charset="0"/>
              </a:rPr>
              <a:t>The height-to-width ratio for letters varies between 7 : 5 or 7 : 6</a:t>
            </a:r>
          </a:p>
        </p:txBody>
      </p:sp>
      <p:pic>
        <p:nvPicPr>
          <p:cNvPr id="52" name="Picture 8"/>
          <p:cNvPicPr>
            <a:picLocks noChangeAspect="1" noChangeArrowheads="1"/>
          </p:cNvPicPr>
          <p:nvPr/>
        </p:nvPicPr>
        <p:blipFill>
          <a:blip r:embed="rId2" cstate="print"/>
          <a:srcRect b="25424"/>
          <a:stretch>
            <a:fillRect/>
          </a:stretch>
        </p:blipFill>
        <p:spPr bwMode="auto">
          <a:xfrm>
            <a:off x="5562600" y="4648200"/>
            <a:ext cx="4953000" cy="1517822"/>
          </a:xfrm>
          <a:prstGeom prst="rect">
            <a:avLst/>
          </a:prstGeom>
          <a:noFill/>
          <a:ln w="9525">
            <a:noFill/>
            <a:miter lim="800000"/>
            <a:headEnd/>
            <a:tailEnd/>
          </a:ln>
          <a:effectLst/>
        </p:spPr>
      </p:pic>
      <p:sp>
        <p:nvSpPr>
          <p:cNvPr id="53" name="Rectangle 52"/>
          <p:cNvSpPr/>
          <p:nvPr/>
        </p:nvSpPr>
        <p:spPr>
          <a:xfrm>
            <a:off x="1676400" y="4724400"/>
            <a:ext cx="3733800" cy="1292662"/>
          </a:xfrm>
          <a:prstGeom prst="rect">
            <a:avLst/>
          </a:prstGeom>
          <a:solidFill>
            <a:srgbClr val="DDF6FF"/>
          </a:solidFill>
        </p:spPr>
        <p:txBody>
          <a:bodyPr wrap="square">
            <a:spAutoFit/>
          </a:bodyPr>
          <a:lstStyle/>
          <a:p>
            <a:pPr marL="11113" indent="-11113" algn="just">
              <a:spcBef>
                <a:spcPct val="50000"/>
              </a:spcBef>
            </a:pPr>
            <a:r>
              <a:rPr lang="en-US" sz="2600" dirty="0">
                <a:latin typeface="Calibri" pitchFamily="34" charset="0"/>
                <a:cs typeface="Calibri" pitchFamily="34" charset="0"/>
              </a:rPr>
              <a:t>Total height of lowercase letters equals that of capital letters.</a:t>
            </a:r>
          </a:p>
        </p:txBody>
      </p:sp>
    </p:spTree>
    <p:extLst>
      <p:ext uri="{BB962C8B-B14F-4D97-AF65-F5344CB8AC3E}">
        <p14:creationId xmlns:p14="http://schemas.microsoft.com/office/powerpoint/2010/main" val="217969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strips(downRigh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Righ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strips(downRigh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strips(downLeft)">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strips(downLeft)">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8"/>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0"/>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5"/>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17"/>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2"/>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3"/>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25"/>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9"/>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0"/>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1"/>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33"/>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35"/>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36"/>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5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6" grpId="1" animBg="1"/>
      <p:bldP spid="7" grpId="0"/>
      <p:bldP spid="8" grpId="0" animBg="1"/>
      <p:bldP spid="8" grpId="1" animBg="1"/>
      <p:bldP spid="9" grpId="0" animBg="1"/>
      <p:bldP spid="9" grpId="1" animBg="1"/>
      <p:bldP spid="10" grpId="0" animBg="1"/>
      <p:bldP spid="10" grpId="1" animBg="1"/>
      <p:bldP spid="11" grpId="0"/>
      <p:bldP spid="12" grpId="0"/>
      <p:bldP spid="13" grpId="0"/>
      <p:bldP spid="14" grpId="0"/>
      <p:bldP spid="15" grpId="0"/>
      <p:bldP spid="16" grpId="0" animBg="1"/>
      <p:bldP spid="17" grpId="0" animBg="1"/>
      <p:bldP spid="18" grpId="0" animBg="1"/>
      <p:bldP spid="19" grpId="0" animBg="1"/>
      <p:bldP spid="20" grpId="0" animBg="1"/>
      <p:bldP spid="21" grpId="0" animBg="1"/>
      <p:bldP spid="22" grpId="0" animBg="1"/>
      <p:bldP spid="22" grpId="1" animBg="1"/>
      <p:bldP spid="23" grpId="0" animBg="1"/>
      <p:bldP spid="23" grpId="1" animBg="1"/>
      <p:bldP spid="24" grpId="0"/>
      <p:bldP spid="25" grpId="0"/>
      <p:bldP spid="26" grpId="0"/>
      <p:bldP spid="27" grpId="0" animBg="1"/>
      <p:bldP spid="27" grpId="1" animBg="1"/>
      <p:bldP spid="28" grpId="0"/>
      <p:bldP spid="29" grpId="0" animBg="1"/>
      <p:bldP spid="29" grpId="1" animBg="1"/>
      <p:bldP spid="30" grpId="0" animBg="1"/>
      <p:bldP spid="30" grpId="1" animBg="1"/>
      <p:bldP spid="31" grpId="0" animBg="1"/>
      <p:bldP spid="31" grpId="1" animBg="1"/>
      <p:bldP spid="32" grpId="0"/>
      <p:bldP spid="33" grpId="0"/>
      <p:bldP spid="34" grpId="0"/>
      <p:bldP spid="35" grpId="0" animBg="1"/>
      <p:bldP spid="36" grpId="0" animBg="1"/>
      <p:bldP spid="38" grpId="0"/>
      <p:bldP spid="50" grpId="0" animBg="1"/>
      <p:bldP spid="51" grpId="0" animBg="1"/>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5"/>
          <p:cNvGrpSpPr>
            <a:grpSpLocks/>
          </p:cNvGrpSpPr>
          <p:nvPr/>
        </p:nvGrpSpPr>
        <p:grpSpPr bwMode="auto">
          <a:xfrm>
            <a:off x="9540876"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pic>
        <p:nvPicPr>
          <p:cNvPr id="25" name="Picture 2"/>
          <p:cNvPicPr>
            <a:picLocks noChangeAspect="1" noChangeArrowheads="1"/>
          </p:cNvPicPr>
          <p:nvPr/>
        </p:nvPicPr>
        <p:blipFill>
          <a:blip r:embed="rId3"/>
          <a:srcRect/>
          <a:stretch>
            <a:fillRect/>
          </a:stretch>
        </p:blipFill>
        <p:spPr bwMode="auto">
          <a:xfrm>
            <a:off x="4038600" y="63124"/>
            <a:ext cx="6629400" cy="3003684"/>
          </a:xfrm>
          <a:prstGeom prst="rect">
            <a:avLst/>
          </a:prstGeom>
          <a:noFill/>
          <a:ln w="12700" cap="flat" cmpd="sng">
            <a:noFill/>
            <a:prstDash val="solid"/>
            <a:miter lim="800000"/>
            <a:headEnd/>
            <a:tailEnd/>
          </a:ln>
          <a:effectLst/>
        </p:spPr>
      </p:pic>
      <p:sp>
        <p:nvSpPr>
          <p:cNvPr id="26" name="Rectangle 25"/>
          <p:cNvSpPr/>
          <p:nvPr/>
        </p:nvSpPr>
        <p:spPr>
          <a:xfrm>
            <a:off x="1657819" y="733425"/>
            <a:ext cx="2380780" cy="1415772"/>
          </a:xfrm>
          <a:prstGeom prst="rect">
            <a:avLst/>
          </a:prstGeom>
        </p:spPr>
        <p:txBody>
          <a:bodyPr wrap="none">
            <a:spAutoFit/>
          </a:bodyPr>
          <a:lstStyle/>
          <a:p>
            <a:pPr eaLnBrk="1" hangingPunct="1"/>
            <a:r>
              <a:rPr lang="en-US" sz="3000" u="sng" dirty="0">
                <a:solidFill>
                  <a:srgbClr val="7030A0"/>
                </a:solidFill>
                <a:latin typeface="Arial" charset="0"/>
              </a:rPr>
              <a:t>A &amp; B type </a:t>
            </a:r>
          </a:p>
          <a:p>
            <a:pPr eaLnBrk="1" hangingPunct="1"/>
            <a:r>
              <a:rPr lang="en-US" sz="3000" u="sng" dirty="0">
                <a:solidFill>
                  <a:srgbClr val="7030A0"/>
                </a:solidFill>
                <a:latin typeface="Arial" charset="0"/>
              </a:rPr>
              <a:t>Lettering</a:t>
            </a:r>
          </a:p>
          <a:p>
            <a:pPr eaLnBrk="1" hangingPunct="1"/>
            <a:r>
              <a:rPr lang="en-US" sz="2600" dirty="0">
                <a:latin typeface="Calibri" pitchFamily="34" charset="0"/>
                <a:cs typeface="Calibri" pitchFamily="34" charset="0"/>
              </a:rPr>
              <a:t>BIS (SP46: 2003)</a:t>
            </a:r>
            <a:endParaRPr lang="en-US" sz="2600" u="sng" dirty="0">
              <a:solidFill>
                <a:srgbClr val="7030A0"/>
              </a:solidFill>
              <a:latin typeface="Arial" charset="0"/>
            </a:endParaRPr>
          </a:p>
        </p:txBody>
      </p:sp>
      <p:graphicFrame>
        <p:nvGraphicFramePr>
          <p:cNvPr id="27" name="Table 26"/>
          <p:cNvGraphicFramePr>
            <a:graphicFrameLocks noGrp="1"/>
          </p:cNvGraphicFramePr>
          <p:nvPr/>
        </p:nvGraphicFramePr>
        <p:xfrm>
          <a:off x="1676401" y="3048000"/>
          <a:ext cx="8839201" cy="3754120"/>
        </p:xfrm>
        <a:graphic>
          <a:graphicData uri="http://schemas.openxmlformats.org/drawingml/2006/table">
            <a:tbl>
              <a:tblPr firstRow="1" bandRow="1">
                <a:tableStyleId>{21E4AEA4-8DFA-4A89-87EB-49C32662AFE0}</a:tableStyleId>
              </a:tblPr>
              <a:tblGrid>
                <a:gridCol w="2209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631372">
                  <a:extLst>
                    <a:ext uri="{9D8B030D-6E8A-4147-A177-3AD203B41FA5}">
                      <a16:colId xmlns:a16="http://schemas.microsoft.com/office/drawing/2014/main" val="20003"/>
                    </a:ext>
                  </a:extLst>
                </a:gridCol>
                <a:gridCol w="631371">
                  <a:extLst>
                    <a:ext uri="{9D8B030D-6E8A-4147-A177-3AD203B41FA5}">
                      <a16:colId xmlns:a16="http://schemas.microsoft.com/office/drawing/2014/main" val="20004"/>
                    </a:ext>
                  </a:extLst>
                </a:gridCol>
                <a:gridCol w="631372">
                  <a:extLst>
                    <a:ext uri="{9D8B030D-6E8A-4147-A177-3AD203B41FA5}">
                      <a16:colId xmlns:a16="http://schemas.microsoft.com/office/drawing/2014/main" val="20005"/>
                    </a:ext>
                  </a:extLst>
                </a:gridCol>
                <a:gridCol w="631371">
                  <a:extLst>
                    <a:ext uri="{9D8B030D-6E8A-4147-A177-3AD203B41FA5}">
                      <a16:colId xmlns:a16="http://schemas.microsoft.com/office/drawing/2014/main" val="20006"/>
                    </a:ext>
                  </a:extLst>
                </a:gridCol>
                <a:gridCol w="631372">
                  <a:extLst>
                    <a:ext uri="{9D8B030D-6E8A-4147-A177-3AD203B41FA5}">
                      <a16:colId xmlns:a16="http://schemas.microsoft.com/office/drawing/2014/main" val="20007"/>
                    </a:ext>
                  </a:extLst>
                </a:gridCol>
                <a:gridCol w="631371">
                  <a:extLst>
                    <a:ext uri="{9D8B030D-6E8A-4147-A177-3AD203B41FA5}">
                      <a16:colId xmlns:a16="http://schemas.microsoft.com/office/drawing/2014/main" val="20008"/>
                    </a:ext>
                  </a:extLst>
                </a:gridCol>
                <a:gridCol w="631372">
                  <a:extLst>
                    <a:ext uri="{9D8B030D-6E8A-4147-A177-3AD203B41FA5}">
                      <a16:colId xmlns:a16="http://schemas.microsoft.com/office/drawing/2014/main" val="20009"/>
                    </a:ext>
                  </a:extLst>
                </a:gridCol>
              </a:tblGrid>
              <a:tr h="370840">
                <a:tc>
                  <a:txBody>
                    <a:bodyPr/>
                    <a:lstStyle/>
                    <a:p>
                      <a:r>
                        <a:rPr lang="en-US" sz="1200" dirty="0"/>
                        <a:t>Specifications</a:t>
                      </a:r>
                      <a:endParaRPr lang="en-IN" sz="1200" dirty="0"/>
                    </a:p>
                  </a:txBody>
                  <a:tcPr/>
                </a:tc>
                <a:tc>
                  <a:txBody>
                    <a:bodyPr/>
                    <a:lstStyle/>
                    <a:p>
                      <a:r>
                        <a:rPr lang="en-US" sz="1200" dirty="0"/>
                        <a:t>Type </a:t>
                      </a:r>
                      <a:endParaRPr lang="en-IN" sz="1200" dirty="0"/>
                    </a:p>
                  </a:txBody>
                  <a:tcPr/>
                </a:tc>
                <a:tc>
                  <a:txBody>
                    <a:bodyPr/>
                    <a:lstStyle/>
                    <a:p>
                      <a:r>
                        <a:rPr lang="en-US" sz="1200" dirty="0"/>
                        <a:t>Value </a:t>
                      </a:r>
                      <a:endParaRPr lang="en-IN" sz="1200" dirty="0"/>
                    </a:p>
                  </a:txBody>
                  <a:tcPr/>
                </a:tc>
                <a:tc gridSpan="7">
                  <a:txBody>
                    <a:bodyPr/>
                    <a:lstStyle/>
                    <a:p>
                      <a:r>
                        <a:rPr lang="en-US" sz="1200" dirty="0"/>
                        <a:t>Size (mm)</a:t>
                      </a:r>
                      <a:endParaRPr lang="en-IN" sz="1200"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185420">
                <a:tc rowSpan="2">
                  <a:txBody>
                    <a:bodyPr/>
                    <a:lstStyle/>
                    <a:p>
                      <a:r>
                        <a:rPr lang="en-US" sz="1200" dirty="0"/>
                        <a:t>Capital letter height</a:t>
                      </a:r>
                      <a:endParaRPr lang="en-IN" sz="1200" dirty="0"/>
                    </a:p>
                  </a:txBody>
                  <a:tcPr/>
                </a:tc>
                <a:tc>
                  <a:txBody>
                    <a:bodyPr/>
                    <a:lstStyle/>
                    <a:p>
                      <a:r>
                        <a:rPr lang="en-US" sz="1200" dirty="0"/>
                        <a:t>A</a:t>
                      </a:r>
                      <a:endParaRPr lang="en-IN" sz="1200" dirty="0"/>
                    </a:p>
                  </a:txBody>
                  <a:tcPr/>
                </a:tc>
                <a:tc>
                  <a:txBody>
                    <a:bodyPr/>
                    <a:lstStyle/>
                    <a:p>
                      <a:r>
                        <a:rPr lang="en-US" sz="1200" dirty="0"/>
                        <a:t>h</a:t>
                      </a:r>
                      <a:endParaRPr lang="en-IN" sz="1200" dirty="0"/>
                    </a:p>
                  </a:txBody>
                  <a:tcPr/>
                </a:tc>
                <a:tc>
                  <a:txBody>
                    <a:bodyPr/>
                    <a:lstStyle/>
                    <a:p>
                      <a:r>
                        <a:rPr lang="en-US" sz="1200" dirty="0"/>
                        <a:t>2.5</a:t>
                      </a:r>
                      <a:endParaRPr lang="en-IN" sz="1200" dirty="0"/>
                    </a:p>
                  </a:txBody>
                  <a:tcPr/>
                </a:tc>
                <a:tc>
                  <a:txBody>
                    <a:bodyPr/>
                    <a:lstStyle/>
                    <a:p>
                      <a:r>
                        <a:rPr lang="en-US" sz="1200" dirty="0"/>
                        <a:t>3.5</a:t>
                      </a:r>
                      <a:endParaRPr lang="en-IN" sz="1200" dirty="0"/>
                    </a:p>
                  </a:txBody>
                  <a:tcPr/>
                </a:tc>
                <a:tc>
                  <a:txBody>
                    <a:bodyPr/>
                    <a:lstStyle/>
                    <a:p>
                      <a:r>
                        <a:rPr lang="en-US" sz="1200" dirty="0"/>
                        <a:t>5</a:t>
                      </a:r>
                      <a:endParaRPr lang="en-IN" sz="1200" dirty="0"/>
                    </a:p>
                  </a:txBody>
                  <a:tcPr/>
                </a:tc>
                <a:tc>
                  <a:txBody>
                    <a:bodyPr/>
                    <a:lstStyle/>
                    <a:p>
                      <a:r>
                        <a:rPr lang="en-US" sz="1200" dirty="0"/>
                        <a:t>7</a:t>
                      </a:r>
                      <a:endParaRPr lang="en-IN" sz="1200" dirty="0"/>
                    </a:p>
                  </a:txBody>
                  <a:tcPr/>
                </a:tc>
                <a:tc>
                  <a:txBody>
                    <a:bodyPr/>
                    <a:lstStyle/>
                    <a:p>
                      <a:r>
                        <a:rPr lang="en-US" sz="1200" dirty="0"/>
                        <a:t>10</a:t>
                      </a:r>
                      <a:endParaRPr lang="en-IN" sz="1200" dirty="0"/>
                    </a:p>
                  </a:txBody>
                  <a:tcPr/>
                </a:tc>
                <a:tc>
                  <a:txBody>
                    <a:bodyPr/>
                    <a:lstStyle/>
                    <a:p>
                      <a:r>
                        <a:rPr lang="en-US" sz="1200" dirty="0"/>
                        <a:t>14</a:t>
                      </a:r>
                      <a:endParaRPr lang="en-IN" sz="1200" dirty="0"/>
                    </a:p>
                  </a:txBody>
                  <a:tcPr/>
                </a:tc>
                <a:tc>
                  <a:txBody>
                    <a:bodyPr/>
                    <a:lstStyle/>
                    <a:p>
                      <a:r>
                        <a:rPr lang="en-US" sz="1200" dirty="0"/>
                        <a:t>20</a:t>
                      </a:r>
                      <a:endParaRPr lang="en-IN" sz="1200" dirty="0"/>
                    </a:p>
                  </a:txBody>
                  <a:tcPr/>
                </a:tc>
                <a:extLst>
                  <a:ext uri="{0D108BD9-81ED-4DB2-BD59-A6C34878D82A}">
                    <a16:rowId xmlns:a16="http://schemas.microsoft.com/office/drawing/2014/main" val="10001"/>
                  </a:ext>
                </a:extLst>
              </a:tr>
              <a:tr h="185420">
                <a:tc vMerge="1">
                  <a:txBody>
                    <a:bodyPr/>
                    <a:lstStyle/>
                    <a:p>
                      <a:endParaRPr lang="en-IN"/>
                    </a:p>
                  </a:txBody>
                  <a:tcPr/>
                </a:tc>
                <a:tc>
                  <a:txBody>
                    <a:bodyPr/>
                    <a:lstStyle/>
                    <a:p>
                      <a:r>
                        <a:rPr lang="en-US" sz="1200" dirty="0"/>
                        <a:t>B</a:t>
                      </a:r>
                      <a:endParaRPr lang="en-IN" sz="1200" dirty="0"/>
                    </a:p>
                  </a:txBody>
                  <a:tcPr/>
                </a:tc>
                <a:tc>
                  <a:txBody>
                    <a:bodyPr/>
                    <a:lstStyle/>
                    <a:p>
                      <a:r>
                        <a:rPr lang="en-US" sz="1200" dirty="0"/>
                        <a:t>h</a:t>
                      </a:r>
                      <a:endParaRPr lang="en-IN" sz="1200" dirty="0"/>
                    </a:p>
                  </a:txBody>
                  <a:tcPr/>
                </a:tc>
                <a:tc>
                  <a:txBody>
                    <a:bodyPr/>
                    <a:lstStyle/>
                    <a:p>
                      <a:r>
                        <a:rPr lang="en-US" sz="1200" dirty="0"/>
                        <a:t>2.5</a:t>
                      </a:r>
                      <a:endParaRPr lang="en-IN" sz="1200" dirty="0"/>
                    </a:p>
                  </a:txBody>
                  <a:tcPr/>
                </a:tc>
                <a:tc>
                  <a:txBody>
                    <a:bodyPr/>
                    <a:lstStyle/>
                    <a:p>
                      <a:r>
                        <a:rPr lang="en-US" sz="1200" dirty="0"/>
                        <a:t>3.5</a:t>
                      </a:r>
                      <a:endParaRPr lang="en-IN" sz="1200" dirty="0"/>
                    </a:p>
                  </a:txBody>
                  <a:tcPr/>
                </a:tc>
                <a:tc>
                  <a:txBody>
                    <a:bodyPr/>
                    <a:lstStyle/>
                    <a:p>
                      <a:r>
                        <a:rPr lang="en-US" sz="1200" dirty="0"/>
                        <a:t>5</a:t>
                      </a:r>
                      <a:endParaRPr lang="en-IN" sz="1200" dirty="0"/>
                    </a:p>
                  </a:txBody>
                  <a:tcPr/>
                </a:tc>
                <a:tc>
                  <a:txBody>
                    <a:bodyPr/>
                    <a:lstStyle/>
                    <a:p>
                      <a:r>
                        <a:rPr lang="en-US" sz="1200" dirty="0"/>
                        <a:t>7</a:t>
                      </a:r>
                      <a:endParaRPr lang="en-IN" sz="1200" dirty="0"/>
                    </a:p>
                  </a:txBody>
                  <a:tcPr/>
                </a:tc>
                <a:tc>
                  <a:txBody>
                    <a:bodyPr/>
                    <a:lstStyle/>
                    <a:p>
                      <a:r>
                        <a:rPr lang="en-US" sz="1200" dirty="0"/>
                        <a:t>10</a:t>
                      </a:r>
                      <a:endParaRPr lang="en-IN" sz="1200" dirty="0"/>
                    </a:p>
                  </a:txBody>
                  <a:tcPr/>
                </a:tc>
                <a:tc>
                  <a:txBody>
                    <a:bodyPr/>
                    <a:lstStyle/>
                    <a:p>
                      <a:r>
                        <a:rPr lang="en-US" sz="1200" dirty="0"/>
                        <a:t>14</a:t>
                      </a:r>
                      <a:endParaRPr lang="en-IN" sz="1200" dirty="0"/>
                    </a:p>
                  </a:txBody>
                  <a:tcPr/>
                </a:tc>
                <a:tc>
                  <a:txBody>
                    <a:bodyPr/>
                    <a:lstStyle/>
                    <a:p>
                      <a:r>
                        <a:rPr lang="en-US" sz="1200" dirty="0"/>
                        <a:t>20</a:t>
                      </a:r>
                      <a:endParaRPr lang="en-IN" sz="1200" dirty="0"/>
                    </a:p>
                  </a:txBody>
                  <a:tcPr/>
                </a:tc>
                <a:extLst>
                  <a:ext uri="{0D108BD9-81ED-4DB2-BD59-A6C34878D82A}">
                    <a16:rowId xmlns:a16="http://schemas.microsoft.com/office/drawing/2014/main" val="10002"/>
                  </a:ext>
                </a:extLst>
              </a:tr>
              <a:tr h="185420">
                <a:tc rowSpan="2">
                  <a:txBody>
                    <a:bodyPr/>
                    <a:lstStyle/>
                    <a:p>
                      <a:r>
                        <a:rPr lang="en-US" sz="1200" dirty="0"/>
                        <a:t>Lowercase letter height</a:t>
                      </a:r>
                      <a:endParaRPr lang="en-IN" sz="1200" dirty="0"/>
                    </a:p>
                  </a:txBody>
                  <a:tcPr/>
                </a:tc>
                <a:tc>
                  <a:txBody>
                    <a:bodyPr/>
                    <a:lstStyle/>
                    <a:p>
                      <a:r>
                        <a:rPr lang="en-US" sz="1200" dirty="0"/>
                        <a:t>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a=(5/7)h</a:t>
                      </a:r>
                      <a:endParaRPr lang="en-IN" sz="1200" dirty="0"/>
                    </a:p>
                  </a:txBody>
                  <a:tcPr/>
                </a:tc>
                <a:tc>
                  <a:txBody>
                    <a:bodyPr/>
                    <a:lstStyle/>
                    <a:p>
                      <a:r>
                        <a:rPr lang="en-US" sz="1200" dirty="0"/>
                        <a:t>-</a:t>
                      </a:r>
                      <a:endParaRPr lang="en-IN" sz="1200" dirty="0"/>
                    </a:p>
                  </a:txBody>
                  <a:tcPr/>
                </a:tc>
                <a:tc>
                  <a:txBody>
                    <a:bodyPr/>
                    <a:lstStyle/>
                    <a:p>
                      <a:r>
                        <a:rPr lang="en-US" sz="1200" dirty="0"/>
                        <a:t>2.5</a:t>
                      </a:r>
                      <a:endParaRPr lang="en-IN" sz="1200" dirty="0"/>
                    </a:p>
                  </a:txBody>
                  <a:tcPr/>
                </a:tc>
                <a:tc>
                  <a:txBody>
                    <a:bodyPr/>
                    <a:lstStyle/>
                    <a:p>
                      <a:r>
                        <a:rPr lang="en-US" sz="1200" dirty="0"/>
                        <a:t>3.5</a:t>
                      </a:r>
                      <a:endParaRPr lang="en-IN" sz="1200" dirty="0"/>
                    </a:p>
                  </a:txBody>
                  <a:tcPr/>
                </a:tc>
                <a:tc>
                  <a:txBody>
                    <a:bodyPr/>
                    <a:lstStyle/>
                    <a:p>
                      <a:r>
                        <a:rPr lang="en-US" sz="1200" dirty="0"/>
                        <a:t>5</a:t>
                      </a:r>
                      <a:endParaRPr lang="en-IN" sz="1200" dirty="0"/>
                    </a:p>
                  </a:txBody>
                  <a:tcPr/>
                </a:tc>
                <a:tc>
                  <a:txBody>
                    <a:bodyPr/>
                    <a:lstStyle/>
                    <a:p>
                      <a:r>
                        <a:rPr lang="en-US" sz="1200" dirty="0"/>
                        <a:t>7</a:t>
                      </a:r>
                      <a:endParaRPr lang="en-IN" sz="1200" dirty="0"/>
                    </a:p>
                  </a:txBody>
                  <a:tcPr/>
                </a:tc>
                <a:tc>
                  <a:txBody>
                    <a:bodyPr/>
                    <a:lstStyle/>
                    <a:p>
                      <a:r>
                        <a:rPr lang="en-US" sz="1200" dirty="0"/>
                        <a:t>10</a:t>
                      </a:r>
                      <a:endParaRPr lang="en-IN" sz="1200" dirty="0"/>
                    </a:p>
                  </a:txBody>
                  <a:tcPr/>
                </a:tc>
                <a:tc>
                  <a:txBody>
                    <a:bodyPr/>
                    <a:lstStyle/>
                    <a:p>
                      <a:r>
                        <a:rPr lang="en-US" sz="1200" dirty="0"/>
                        <a:t>14</a:t>
                      </a:r>
                      <a:endParaRPr lang="en-IN" sz="1200" dirty="0"/>
                    </a:p>
                  </a:txBody>
                  <a:tcPr/>
                </a:tc>
                <a:extLst>
                  <a:ext uri="{0D108BD9-81ED-4DB2-BD59-A6C34878D82A}">
                    <a16:rowId xmlns:a16="http://schemas.microsoft.com/office/drawing/2014/main" val="10003"/>
                  </a:ext>
                </a:extLst>
              </a:tr>
              <a:tr h="185420">
                <a:tc vMerge="1">
                  <a:txBody>
                    <a:bodyPr/>
                    <a:lstStyle/>
                    <a:p>
                      <a:endParaRPr lang="en-IN"/>
                    </a:p>
                  </a:txBody>
                  <a:tcPr/>
                </a:tc>
                <a:tc>
                  <a:txBody>
                    <a:bodyPr/>
                    <a:lstStyle/>
                    <a:p>
                      <a:r>
                        <a:rPr lang="en-US" sz="1200" dirty="0"/>
                        <a:t>B</a:t>
                      </a:r>
                      <a:endParaRPr lang="en-IN" sz="1200" dirty="0"/>
                    </a:p>
                  </a:txBody>
                  <a:tcPr/>
                </a:tc>
                <a:tc>
                  <a:txBody>
                    <a:bodyPr/>
                    <a:lstStyle/>
                    <a:p>
                      <a:r>
                        <a:rPr lang="en-US" sz="1200" dirty="0"/>
                        <a:t>a=(7/10)h</a:t>
                      </a:r>
                      <a:endParaRPr lang="en-IN" sz="1200" dirty="0"/>
                    </a:p>
                  </a:txBody>
                  <a:tcPr/>
                </a:tc>
                <a:tc>
                  <a:txBody>
                    <a:bodyPr/>
                    <a:lstStyle/>
                    <a:p>
                      <a:r>
                        <a:rPr lang="en-US" sz="1200" dirty="0"/>
                        <a:t>-</a:t>
                      </a:r>
                      <a:endParaRPr lang="en-IN" sz="1200" dirty="0"/>
                    </a:p>
                  </a:txBody>
                  <a:tcPr/>
                </a:tc>
                <a:tc>
                  <a:txBody>
                    <a:bodyPr/>
                    <a:lstStyle/>
                    <a:p>
                      <a:r>
                        <a:rPr lang="en-US" sz="1200" dirty="0"/>
                        <a:t>2.5</a:t>
                      </a:r>
                      <a:endParaRPr lang="en-IN" sz="1200" dirty="0"/>
                    </a:p>
                  </a:txBody>
                  <a:tcPr/>
                </a:tc>
                <a:tc>
                  <a:txBody>
                    <a:bodyPr/>
                    <a:lstStyle/>
                    <a:p>
                      <a:r>
                        <a:rPr lang="en-US" sz="1200" dirty="0"/>
                        <a:t>3.5</a:t>
                      </a:r>
                      <a:endParaRPr lang="en-IN" sz="1200" dirty="0"/>
                    </a:p>
                  </a:txBody>
                  <a:tcPr/>
                </a:tc>
                <a:tc>
                  <a:txBody>
                    <a:bodyPr/>
                    <a:lstStyle/>
                    <a:p>
                      <a:r>
                        <a:rPr lang="en-US" sz="1200" dirty="0"/>
                        <a:t>5</a:t>
                      </a:r>
                      <a:endParaRPr lang="en-IN" sz="1200" dirty="0"/>
                    </a:p>
                  </a:txBody>
                  <a:tcPr/>
                </a:tc>
                <a:tc>
                  <a:txBody>
                    <a:bodyPr/>
                    <a:lstStyle/>
                    <a:p>
                      <a:r>
                        <a:rPr lang="en-US" sz="1200" dirty="0"/>
                        <a:t>7</a:t>
                      </a:r>
                      <a:endParaRPr lang="en-IN" sz="1200" dirty="0"/>
                    </a:p>
                  </a:txBody>
                  <a:tcPr/>
                </a:tc>
                <a:tc>
                  <a:txBody>
                    <a:bodyPr/>
                    <a:lstStyle/>
                    <a:p>
                      <a:r>
                        <a:rPr lang="en-US" sz="1200" dirty="0"/>
                        <a:t>10</a:t>
                      </a:r>
                      <a:endParaRPr lang="en-IN" sz="1200" dirty="0"/>
                    </a:p>
                  </a:txBody>
                  <a:tcPr/>
                </a:tc>
                <a:tc>
                  <a:txBody>
                    <a:bodyPr/>
                    <a:lstStyle/>
                    <a:p>
                      <a:r>
                        <a:rPr lang="en-US" sz="1200" dirty="0"/>
                        <a:t>14</a:t>
                      </a:r>
                      <a:endParaRPr lang="en-IN" sz="1200" dirty="0"/>
                    </a:p>
                  </a:txBody>
                  <a:tcPr/>
                </a:tc>
                <a:extLst>
                  <a:ext uri="{0D108BD9-81ED-4DB2-BD59-A6C34878D82A}">
                    <a16:rowId xmlns:a16="http://schemas.microsoft.com/office/drawing/2014/main" val="10004"/>
                  </a:ext>
                </a:extLst>
              </a:tr>
              <a:tr h="185420">
                <a:tc rowSpan="2">
                  <a:txBody>
                    <a:bodyPr/>
                    <a:lstStyle/>
                    <a:p>
                      <a:r>
                        <a:rPr lang="en-US" sz="1200" dirty="0"/>
                        <a:t>Thickness of lines</a:t>
                      </a:r>
                      <a:endParaRPr lang="en-IN" sz="1200" dirty="0"/>
                    </a:p>
                  </a:txBody>
                  <a:tcPr/>
                </a:tc>
                <a:tc>
                  <a:txBody>
                    <a:bodyPr/>
                    <a:lstStyle/>
                    <a:p>
                      <a:r>
                        <a:rPr lang="en-US" sz="1200" dirty="0"/>
                        <a:t>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b=(1/14)h</a:t>
                      </a:r>
                      <a:endParaRPr lang="en-IN" sz="1200" dirty="0"/>
                    </a:p>
                  </a:txBody>
                  <a:tcPr/>
                </a:tc>
                <a:tc>
                  <a:txBody>
                    <a:bodyPr/>
                    <a:lstStyle/>
                    <a:p>
                      <a:r>
                        <a:rPr lang="en-US" sz="1200" dirty="0"/>
                        <a:t>.18</a:t>
                      </a:r>
                      <a:endParaRPr lang="en-IN" sz="1200" dirty="0"/>
                    </a:p>
                  </a:txBody>
                  <a:tcPr/>
                </a:tc>
                <a:tc>
                  <a:txBody>
                    <a:bodyPr/>
                    <a:lstStyle/>
                    <a:p>
                      <a:r>
                        <a:rPr lang="en-US" sz="1200" dirty="0"/>
                        <a:t>.25</a:t>
                      </a:r>
                      <a:endParaRPr lang="en-IN" sz="1200" dirty="0"/>
                    </a:p>
                  </a:txBody>
                  <a:tcPr/>
                </a:tc>
                <a:tc>
                  <a:txBody>
                    <a:bodyPr/>
                    <a:lstStyle/>
                    <a:p>
                      <a:r>
                        <a:rPr lang="en-US" sz="1200" dirty="0"/>
                        <a:t>.35</a:t>
                      </a:r>
                      <a:endParaRPr lang="en-IN" sz="1200" dirty="0"/>
                    </a:p>
                  </a:txBody>
                  <a:tcPr/>
                </a:tc>
                <a:tc>
                  <a:txBody>
                    <a:bodyPr/>
                    <a:lstStyle/>
                    <a:p>
                      <a:r>
                        <a:rPr lang="en-US" sz="1200" dirty="0"/>
                        <a:t>.5</a:t>
                      </a:r>
                      <a:endParaRPr lang="en-IN" sz="1200" dirty="0"/>
                    </a:p>
                  </a:txBody>
                  <a:tcPr/>
                </a:tc>
                <a:tc>
                  <a:txBody>
                    <a:bodyPr/>
                    <a:lstStyle/>
                    <a:p>
                      <a:r>
                        <a:rPr lang="en-US" sz="1200" dirty="0"/>
                        <a:t>.7</a:t>
                      </a:r>
                      <a:endParaRPr lang="en-IN" sz="1200" dirty="0"/>
                    </a:p>
                  </a:txBody>
                  <a:tcPr/>
                </a:tc>
                <a:tc>
                  <a:txBody>
                    <a:bodyPr/>
                    <a:lstStyle/>
                    <a:p>
                      <a:r>
                        <a:rPr lang="en-US" sz="1200" dirty="0"/>
                        <a:t>1</a:t>
                      </a:r>
                      <a:endParaRPr lang="en-IN" sz="1200" dirty="0"/>
                    </a:p>
                  </a:txBody>
                  <a:tcPr/>
                </a:tc>
                <a:tc>
                  <a:txBody>
                    <a:bodyPr/>
                    <a:lstStyle/>
                    <a:p>
                      <a:r>
                        <a:rPr lang="en-US" sz="1200" dirty="0"/>
                        <a:t>1.4</a:t>
                      </a:r>
                      <a:endParaRPr lang="en-IN" sz="1200" dirty="0"/>
                    </a:p>
                  </a:txBody>
                  <a:tcPr/>
                </a:tc>
                <a:extLst>
                  <a:ext uri="{0D108BD9-81ED-4DB2-BD59-A6C34878D82A}">
                    <a16:rowId xmlns:a16="http://schemas.microsoft.com/office/drawing/2014/main" val="10005"/>
                  </a:ext>
                </a:extLst>
              </a:tr>
              <a:tr h="185420">
                <a:tc vMerge="1">
                  <a:txBody>
                    <a:bodyPr/>
                    <a:lstStyle/>
                    <a:p>
                      <a:endParaRPr lang="en-IN"/>
                    </a:p>
                  </a:txBody>
                  <a:tcPr/>
                </a:tc>
                <a:tc>
                  <a:txBody>
                    <a:bodyPr/>
                    <a:lstStyle/>
                    <a:p>
                      <a:r>
                        <a:rPr lang="en-US" sz="1200" dirty="0"/>
                        <a:t>B</a:t>
                      </a:r>
                      <a:endParaRPr lang="en-IN" sz="1200" dirty="0"/>
                    </a:p>
                  </a:txBody>
                  <a:tcPr/>
                </a:tc>
                <a:tc>
                  <a:txBody>
                    <a:bodyPr/>
                    <a:lstStyle/>
                    <a:p>
                      <a:r>
                        <a:rPr lang="en-US" sz="1200" dirty="0"/>
                        <a:t>b=(1/10)h</a:t>
                      </a:r>
                      <a:endParaRPr lang="en-IN" sz="1200" dirty="0"/>
                    </a:p>
                  </a:txBody>
                  <a:tcPr/>
                </a:tc>
                <a:tc>
                  <a:txBody>
                    <a:bodyPr/>
                    <a:lstStyle/>
                    <a:p>
                      <a:r>
                        <a:rPr lang="en-US" sz="1200" dirty="0"/>
                        <a:t>.25</a:t>
                      </a:r>
                      <a:endParaRPr lang="en-IN" sz="1200" dirty="0"/>
                    </a:p>
                  </a:txBody>
                  <a:tcPr/>
                </a:tc>
                <a:tc>
                  <a:txBody>
                    <a:bodyPr/>
                    <a:lstStyle/>
                    <a:p>
                      <a:r>
                        <a:rPr lang="en-US" sz="1200" dirty="0"/>
                        <a:t>.35</a:t>
                      </a:r>
                      <a:endParaRPr lang="en-IN" sz="1200" dirty="0"/>
                    </a:p>
                  </a:txBody>
                  <a:tcPr/>
                </a:tc>
                <a:tc>
                  <a:txBody>
                    <a:bodyPr/>
                    <a:lstStyle/>
                    <a:p>
                      <a:r>
                        <a:rPr lang="en-US" sz="1200" dirty="0"/>
                        <a:t>.5</a:t>
                      </a:r>
                      <a:endParaRPr lang="en-IN" sz="1200" dirty="0"/>
                    </a:p>
                  </a:txBody>
                  <a:tcPr/>
                </a:tc>
                <a:tc>
                  <a:txBody>
                    <a:bodyPr/>
                    <a:lstStyle/>
                    <a:p>
                      <a:r>
                        <a:rPr lang="en-US" sz="1200" dirty="0"/>
                        <a:t>.7</a:t>
                      </a:r>
                      <a:endParaRPr lang="en-IN" sz="1200" dirty="0"/>
                    </a:p>
                  </a:txBody>
                  <a:tcPr/>
                </a:tc>
                <a:tc>
                  <a:txBody>
                    <a:bodyPr/>
                    <a:lstStyle/>
                    <a:p>
                      <a:r>
                        <a:rPr lang="en-US" sz="1200" dirty="0"/>
                        <a:t>1</a:t>
                      </a:r>
                      <a:endParaRPr lang="en-IN" sz="1200" dirty="0"/>
                    </a:p>
                  </a:txBody>
                  <a:tcPr/>
                </a:tc>
                <a:tc>
                  <a:txBody>
                    <a:bodyPr/>
                    <a:lstStyle/>
                    <a:p>
                      <a:r>
                        <a:rPr lang="en-US" sz="1200" dirty="0"/>
                        <a:t>1.4</a:t>
                      </a:r>
                      <a:endParaRPr lang="en-IN" sz="1200" dirty="0"/>
                    </a:p>
                  </a:txBody>
                  <a:tcPr/>
                </a:tc>
                <a:tc>
                  <a:txBody>
                    <a:bodyPr/>
                    <a:lstStyle/>
                    <a:p>
                      <a:r>
                        <a:rPr lang="en-US" sz="1200" dirty="0"/>
                        <a:t>2</a:t>
                      </a:r>
                      <a:endParaRPr lang="en-IN" sz="1200" dirty="0"/>
                    </a:p>
                  </a:txBody>
                  <a:tcPr/>
                </a:tc>
                <a:extLst>
                  <a:ext uri="{0D108BD9-81ED-4DB2-BD59-A6C34878D82A}">
                    <a16:rowId xmlns:a16="http://schemas.microsoft.com/office/drawing/2014/main" val="10006"/>
                  </a:ext>
                </a:extLst>
              </a:tr>
              <a:tr h="185420">
                <a:tc rowSpan="2">
                  <a:txBody>
                    <a:bodyPr/>
                    <a:lstStyle/>
                    <a:p>
                      <a:r>
                        <a:rPr lang="en-US" sz="1200" dirty="0"/>
                        <a:t>Spacing between characters</a:t>
                      </a:r>
                      <a:endParaRPr lang="en-IN" sz="1200" dirty="0"/>
                    </a:p>
                  </a:txBody>
                  <a:tcPr/>
                </a:tc>
                <a:tc>
                  <a:txBody>
                    <a:bodyPr/>
                    <a:lstStyle/>
                    <a:p>
                      <a:r>
                        <a:rPr lang="en-US" sz="1200" dirty="0"/>
                        <a:t>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c=(1/7)h</a:t>
                      </a:r>
                      <a:endParaRPr lang="en-IN" sz="1200" dirty="0"/>
                    </a:p>
                  </a:txBody>
                  <a:tcPr/>
                </a:tc>
                <a:tc>
                  <a:txBody>
                    <a:bodyPr/>
                    <a:lstStyle/>
                    <a:p>
                      <a:r>
                        <a:rPr lang="en-US" sz="1200" dirty="0"/>
                        <a:t>.35</a:t>
                      </a:r>
                      <a:endParaRPr lang="en-IN" sz="1200" dirty="0"/>
                    </a:p>
                  </a:txBody>
                  <a:tcPr/>
                </a:tc>
                <a:tc>
                  <a:txBody>
                    <a:bodyPr/>
                    <a:lstStyle/>
                    <a:p>
                      <a:r>
                        <a:rPr lang="en-US" sz="1200" dirty="0"/>
                        <a:t>.5</a:t>
                      </a:r>
                      <a:endParaRPr lang="en-IN" sz="1200" dirty="0"/>
                    </a:p>
                  </a:txBody>
                  <a:tcPr/>
                </a:tc>
                <a:tc>
                  <a:txBody>
                    <a:bodyPr/>
                    <a:lstStyle/>
                    <a:p>
                      <a:r>
                        <a:rPr lang="en-US" sz="1200" dirty="0"/>
                        <a:t>.7</a:t>
                      </a:r>
                      <a:endParaRPr lang="en-IN" sz="1200" dirty="0"/>
                    </a:p>
                  </a:txBody>
                  <a:tcPr/>
                </a:tc>
                <a:tc>
                  <a:txBody>
                    <a:bodyPr/>
                    <a:lstStyle/>
                    <a:p>
                      <a:r>
                        <a:rPr lang="en-US" sz="1200" dirty="0"/>
                        <a:t>1</a:t>
                      </a:r>
                      <a:endParaRPr lang="en-IN" sz="1200" dirty="0"/>
                    </a:p>
                  </a:txBody>
                  <a:tcPr/>
                </a:tc>
                <a:tc>
                  <a:txBody>
                    <a:bodyPr/>
                    <a:lstStyle/>
                    <a:p>
                      <a:r>
                        <a:rPr lang="en-US" sz="1200" dirty="0"/>
                        <a:t>1.4</a:t>
                      </a:r>
                      <a:endParaRPr lang="en-IN" sz="1200" dirty="0"/>
                    </a:p>
                  </a:txBody>
                  <a:tcPr/>
                </a:tc>
                <a:tc>
                  <a:txBody>
                    <a:bodyPr/>
                    <a:lstStyle/>
                    <a:p>
                      <a:r>
                        <a:rPr lang="en-US" sz="1200" dirty="0"/>
                        <a:t>2</a:t>
                      </a:r>
                      <a:endParaRPr lang="en-IN" sz="1200" dirty="0"/>
                    </a:p>
                  </a:txBody>
                  <a:tcPr/>
                </a:tc>
                <a:tc>
                  <a:txBody>
                    <a:bodyPr/>
                    <a:lstStyle/>
                    <a:p>
                      <a:r>
                        <a:rPr lang="en-US" sz="1200" dirty="0"/>
                        <a:t>2.8</a:t>
                      </a:r>
                      <a:endParaRPr lang="en-IN" sz="1200" dirty="0"/>
                    </a:p>
                  </a:txBody>
                  <a:tcPr/>
                </a:tc>
                <a:extLst>
                  <a:ext uri="{0D108BD9-81ED-4DB2-BD59-A6C34878D82A}">
                    <a16:rowId xmlns:a16="http://schemas.microsoft.com/office/drawing/2014/main" val="10007"/>
                  </a:ext>
                </a:extLst>
              </a:tr>
              <a:tr h="185420">
                <a:tc vMerge="1">
                  <a:txBody>
                    <a:bodyPr/>
                    <a:lstStyle/>
                    <a:p>
                      <a:endParaRPr lang="en-IN"/>
                    </a:p>
                  </a:txBody>
                  <a:tcPr/>
                </a:tc>
                <a:tc>
                  <a:txBody>
                    <a:bodyPr/>
                    <a:lstStyle/>
                    <a:p>
                      <a:r>
                        <a:rPr lang="en-US" sz="1200" dirty="0"/>
                        <a:t>B</a:t>
                      </a:r>
                      <a:endParaRPr lang="en-IN" sz="1200" dirty="0"/>
                    </a:p>
                  </a:txBody>
                  <a:tcPr/>
                </a:tc>
                <a:tc>
                  <a:txBody>
                    <a:bodyPr/>
                    <a:lstStyle/>
                    <a:p>
                      <a:r>
                        <a:rPr lang="en-US" sz="1200" dirty="0"/>
                        <a:t>c=(1/5)h</a:t>
                      </a:r>
                      <a:endParaRPr lang="en-IN" sz="1200" dirty="0"/>
                    </a:p>
                  </a:txBody>
                  <a:tcPr/>
                </a:tc>
                <a:tc>
                  <a:txBody>
                    <a:bodyPr/>
                    <a:lstStyle/>
                    <a:p>
                      <a:r>
                        <a:rPr lang="en-US" sz="1200" dirty="0"/>
                        <a:t>.5</a:t>
                      </a:r>
                      <a:endParaRPr lang="en-IN" sz="1200" dirty="0"/>
                    </a:p>
                  </a:txBody>
                  <a:tcPr/>
                </a:tc>
                <a:tc>
                  <a:txBody>
                    <a:bodyPr/>
                    <a:lstStyle/>
                    <a:p>
                      <a:r>
                        <a:rPr lang="en-US" sz="1200" dirty="0"/>
                        <a:t>.7</a:t>
                      </a:r>
                      <a:endParaRPr lang="en-IN" sz="1200" dirty="0"/>
                    </a:p>
                  </a:txBody>
                  <a:tcPr/>
                </a:tc>
                <a:tc>
                  <a:txBody>
                    <a:bodyPr/>
                    <a:lstStyle/>
                    <a:p>
                      <a:r>
                        <a:rPr lang="en-US" sz="1200" dirty="0"/>
                        <a:t>1</a:t>
                      </a:r>
                      <a:endParaRPr lang="en-IN" sz="1200" dirty="0"/>
                    </a:p>
                  </a:txBody>
                  <a:tcPr/>
                </a:tc>
                <a:tc>
                  <a:txBody>
                    <a:bodyPr/>
                    <a:lstStyle/>
                    <a:p>
                      <a:r>
                        <a:rPr lang="en-US" sz="1200" dirty="0"/>
                        <a:t>1.4</a:t>
                      </a:r>
                      <a:endParaRPr lang="en-IN" sz="1200" dirty="0"/>
                    </a:p>
                  </a:txBody>
                  <a:tcPr/>
                </a:tc>
                <a:tc>
                  <a:txBody>
                    <a:bodyPr/>
                    <a:lstStyle/>
                    <a:p>
                      <a:r>
                        <a:rPr lang="en-US" sz="1200" dirty="0"/>
                        <a:t>2</a:t>
                      </a:r>
                      <a:endParaRPr lang="en-IN" sz="1200" dirty="0"/>
                    </a:p>
                  </a:txBody>
                  <a:tcPr/>
                </a:tc>
                <a:tc>
                  <a:txBody>
                    <a:bodyPr/>
                    <a:lstStyle/>
                    <a:p>
                      <a:r>
                        <a:rPr lang="en-US" sz="1200" dirty="0"/>
                        <a:t>2.8</a:t>
                      </a:r>
                      <a:endParaRPr lang="en-IN" sz="1200" dirty="0"/>
                    </a:p>
                  </a:txBody>
                  <a:tcPr/>
                </a:tc>
                <a:tc>
                  <a:txBody>
                    <a:bodyPr/>
                    <a:lstStyle/>
                    <a:p>
                      <a:r>
                        <a:rPr lang="en-US" sz="1200" dirty="0"/>
                        <a:t>4</a:t>
                      </a:r>
                      <a:endParaRPr lang="en-IN" sz="1200" dirty="0"/>
                    </a:p>
                  </a:txBody>
                  <a:tcPr/>
                </a:tc>
                <a:extLst>
                  <a:ext uri="{0D108BD9-81ED-4DB2-BD59-A6C34878D82A}">
                    <a16:rowId xmlns:a16="http://schemas.microsoft.com/office/drawing/2014/main" val="10008"/>
                  </a:ext>
                </a:extLst>
              </a:tr>
              <a:tr h="185420">
                <a:tc rowSpan="2">
                  <a:txBody>
                    <a:bodyPr/>
                    <a:lstStyle/>
                    <a:p>
                      <a:r>
                        <a:rPr lang="en-US" sz="1200" dirty="0"/>
                        <a:t>Minimum spacing between words</a:t>
                      </a:r>
                      <a:endParaRPr lang="en-IN" sz="1200" dirty="0"/>
                    </a:p>
                  </a:txBody>
                  <a:tcPr/>
                </a:tc>
                <a:tc>
                  <a:txBody>
                    <a:bodyPr/>
                    <a:lstStyle/>
                    <a:p>
                      <a:r>
                        <a:rPr lang="en-US" sz="1200" dirty="0"/>
                        <a:t>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d=(3/7)h</a:t>
                      </a:r>
                      <a:endParaRPr lang="en-IN" sz="1200" dirty="0"/>
                    </a:p>
                  </a:txBody>
                  <a:tcPr/>
                </a:tc>
                <a:tc>
                  <a:txBody>
                    <a:bodyPr/>
                    <a:lstStyle/>
                    <a:p>
                      <a:r>
                        <a:rPr lang="en-US" sz="1200" dirty="0"/>
                        <a:t>1.05</a:t>
                      </a:r>
                      <a:endParaRPr lang="en-IN" sz="1200" dirty="0"/>
                    </a:p>
                  </a:txBody>
                  <a:tcPr/>
                </a:tc>
                <a:tc>
                  <a:txBody>
                    <a:bodyPr/>
                    <a:lstStyle/>
                    <a:p>
                      <a:r>
                        <a:rPr lang="en-US" sz="1200" dirty="0"/>
                        <a:t>1.5</a:t>
                      </a:r>
                      <a:endParaRPr lang="en-IN" sz="1200" dirty="0"/>
                    </a:p>
                  </a:txBody>
                  <a:tcPr/>
                </a:tc>
                <a:tc>
                  <a:txBody>
                    <a:bodyPr/>
                    <a:lstStyle/>
                    <a:p>
                      <a:r>
                        <a:rPr lang="en-US" sz="1200" dirty="0"/>
                        <a:t>2.1</a:t>
                      </a:r>
                      <a:endParaRPr lang="en-IN" sz="1200" dirty="0"/>
                    </a:p>
                  </a:txBody>
                  <a:tcPr/>
                </a:tc>
                <a:tc>
                  <a:txBody>
                    <a:bodyPr/>
                    <a:lstStyle/>
                    <a:p>
                      <a:r>
                        <a:rPr lang="en-US" sz="1200" dirty="0"/>
                        <a:t>3</a:t>
                      </a:r>
                      <a:endParaRPr lang="en-IN" sz="1200" dirty="0"/>
                    </a:p>
                  </a:txBody>
                  <a:tcPr/>
                </a:tc>
                <a:tc>
                  <a:txBody>
                    <a:bodyPr/>
                    <a:lstStyle/>
                    <a:p>
                      <a:r>
                        <a:rPr lang="en-US" sz="1200" dirty="0"/>
                        <a:t>4.2</a:t>
                      </a:r>
                      <a:endParaRPr lang="en-IN" sz="1200" dirty="0"/>
                    </a:p>
                  </a:txBody>
                  <a:tcPr/>
                </a:tc>
                <a:tc>
                  <a:txBody>
                    <a:bodyPr/>
                    <a:lstStyle/>
                    <a:p>
                      <a:r>
                        <a:rPr lang="en-US" sz="1200" dirty="0"/>
                        <a:t>6</a:t>
                      </a:r>
                      <a:endParaRPr lang="en-IN" sz="1200" dirty="0"/>
                    </a:p>
                  </a:txBody>
                  <a:tcPr/>
                </a:tc>
                <a:tc>
                  <a:txBody>
                    <a:bodyPr/>
                    <a:lstStyle/>
                    <a:p>
                      <a:r>
                        <a:rPr lang="en-US" sz="1200" dirty="0"/>
                        <a:t>8.4</a:t>
                      </a:r>
                      <a:endParaRPr lang="en-IN" sz="1200" dirty="0"/>
                    </a:p>
                  </a:txBody>
                  <a:tcPr/>
                </a:tc>
                <a:extLst>
                  <a:ext uri="{0D108BD9-81ED-4DB2-BD59-A6C34878D82A}">
                    <a16:rowId xmlns:a16="http://schemas.microsoft.com/office/drawing/2014/main" val="10009"/>
                  </a:ext>
                </a:extLst>
              </a:tr>
              <a:tr h="185420">
                <a:tc vMerge="1">
                  <a:txBody>
                    <a:bodyPr/>
                    <a:lstStyle/>
                    <a:p>
                      <a:endParaRPr lang="en-IN"/>
                    </a:p>
                  </a:txBody>
                  <a:tcPr/>
                </a:tc>
                <a:tc>
                  <a:txBody>
                    <a:bodyPr/>
                    <a:lstStyle/>
                    <a:p>
                      <a:r>
                        <a:rPr lang="en-US" sz="1200" dirty="0"/>
                        <a:t>B</a:t>
                      </a:r>
                      <a:endParaRPr lang="en-IN" sz="1200" dirty="0"/>
                    </a:p>
                  </a:txBody>
                  <a:tcPr/>
                </a:tc>
                <a:tc>
                  <a:txBody>
                    <a:bodyPr/>
                    <a:lstStyle/>
                    <a:p>
                      <a:r>
                        <a:rPr lang="en-US" sz="1200" dirty="0"/>
                        <a:t>d=(3/5)h</a:t>
                      </a:r>
                      <a:endParaRPr lang="en-IN" sz="1200" dirty="0"/>
                    </a:p>
                  </a:txBody>
                  <a:tcPr/>
                </a:tc>
                <a:tc>
                  <a:txBody>
                    <a:bodyPr/>
                    <a:lstStyle/>
                    <a:p>
                      <a:r>
                        <a:rPr lang="en-US" sz="1200" dirty="0"/>
                        <a:t>1.5</a:t>
                      </a:r>
                      <a:endParaRPr lang="en-IN" sz="1200" dirty="0"/>
                    </a:p>
                  </a:txBody>
                  <a:tcPr/>
                </a:tc>
                <a:tc>
                  <a:txBody>
                    <a:bodyPr/>
                    <a:lstStyle/>
                    <a:p>
                      <a:r>
                        <a:rPr lang="en-US" sz="1200" dirty="0"/>
                        <a:t>2.1</a:t>
                      </a:r>
                      <a:endParaRPr lang="en-IN" sz="1200" dirty="0"/>
                    </a:p>
                  </a:txBody>
                  <a:tcPr/>
                </a:tc>
                <a:tc>
                  <a:txBody>
                    <a:bodyPr/>
                    <a:lstStyle/>
                    <a:p>
                      <a:r>
                        <a:rPr lang="en-US" sz="1200" dirty="0"/>
                        <a:t>3</a:t>
                      </a:r>
                      <a:endParaRPr lang="en-IN" sz="1200" dirty="0"/>
                    </a:p>
                  </a:txBody>
                  <a:tcPr/>
                </a:tc>
                <a:tc>
                  <a:txBody>
                    <a:bodyPr/>
                    <a:lstStyle/>
                    <a:p>
                      <a:r>
                        <a:rPr lang="en-US" sz="1200" dirty="0"/>
                        <a:t>4.2</a:t>
                      </a:r>
                      <a:endParaRPr lang="en-IN" sz="1200" dirty="0"/>
                    </a:p>
                  </a:txBody>
                  <a:tcPr/>
                </a:tc>
                <a:tc>
                  <a:txBody>
                    <a:bodyPr/>
                    <a:lstStyle/>
                    <a:p>
                      <a:r>
                        <a:rPr lang="en-US" sz="1200" dirty="0"/>
                        <a:t>6</a:t>
                      </a:r>
                      <a:endParaRPr lang="en-IN" sz="1200" dirty="0"/>
                    </a:p>
                  </a:txBody>
                  <a:tcPr/>
                </a:tc>
                <a:tc>
                  <a:txBody>
                    <a:bodyPr/>
                    <a:lstStyle/>
                    <a:p>
                      <a:r>
                        <a:rPr lang="en-US" sz="1200" dirty="0"/>
                        <a:t>8.4</a:t>
                      </a:r>
                      <a:endParaRPr lang="en-IN" sz="1200" dirty="0"/>
                    </a:p>
                  </a:txBody>
                  <a:tcPr/>
                </a:tc>
                <a:tc>
                  <a:txBody>
                    <a:bodyPr/>
                    <a:lstStyle/>
                    <a:p>
                      <a:r>
                        <a:rPr lang="en-US" sz="1200" dirty="0"/>
                        <a:t>12</a:t>
                      </a:r>
                      <a:endParaRPr lang="en-IN" sz="1200" dirty="0"/>
                    </a:p>
                  </a:txBody>
                  <a:tcPr/>
                </a:tc>
                <a:extLst>
                  <a:ext uri="{0D108BD9-81ED-4DB2-BD59-A6C34878D82A}">
                    <a16:rowId xmlns:a16="http://schemas.microsoft.com/office/drawing/2014/main" val="10010"/>
                  </a:ext>
                </a:extLst>
              </a:tr>
              <a:tr h="18542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Minimum spacing between baselines</a:t>
                      </a:r>
                      <a:endParaRPr lang="en-IN" sz="1200" dirty="0"/>
                    </a:p>
                    <a:p>
                      <a:endParaRPr lang="en-IN" sz="1200" dirty="0"/>
                    </a:p>
                  </a:txBody>
                  <a:tcPr/>
                </a:tc>
                <a:tc>
                  <a:txBody>
                    <a:bodyPr/>
                    <a:lstStyle/>
                    <a:p>
                      <a:r>
                        <a:rPr lang="en-US" sz="1200" dirty="0"/>
                        <a:t>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e=(10/7)h</a:t>
                      </a:r>
                      <a:endParaRPr lang="en-IN" sz="1200" dirty="0"/>
                    </a:p>
                  </a:txBody>
                  <a:tcPr/>
                </a:tc>
                <a:tc>
                  <a:txBody>
                    <a:bodyPr/>
                    <a:lstStyle/>
                    <a:p>
                      <a:r>
                        <a:rPr lang="en-US" sz="1200" dirty="0"/>
                        <a:t>3.5</a:t>
                      </a:r>
                      <a:endParaRPr lang="en-IN" sz="1200" dirty="0"/>
                    </a:p>
                  </a:txBody>
                  <a:tcPr/>
                </a:tc>
                <a:tc>
                  <a:txBody>
                    <a:bodyPr/>
                    <a:lstStyle/>
                    <a:p>
                      <a:r>
                        <a:rPr lang="en-US" sz="1200" dirty="0"/>
                        <a:t>5</a:t>
                      </a:r>
                      <a:endParaRPr lang="en-IN" sz="1200" dirty="0"/>
                    </a:p>
                  </a:txBody>
                  <a:tcPr/>
                </a:tc>
                <a:tc>
                  <a:txBody>
                    <a:bodyPr/>
                    <a:lstStyle/>
                    <a:p>
                      <a:r>
                        <a:rPr lang="en-US" sz="1200" dirty="0"/>
                        <a:t>7</a:t>
                      </a:r>
                      <a:endParaRPr lang="en-IN" sz="1200" dirty="0"/>
                    </a:p>
                  </a:txBody>
                  <a:tcPr/>
                </a:tc>
                <a:tc>
                  <a:txBody>
                    <a:bodyPr/>
                    <a:lstStyle/>
                    <a:p>
                      <a:r>
                        <a:rPr lang="en-US" sz="1200" dirty="0"/>
                        <a:t>10</a:t>
                      </a:r>
                      <a:endParaRPr lang="en-IN" sz="1200" dirty="0"/>
                    </a:p>
                  </a:txBody>
                  <a:tcPr/>
                </a:tc>
                <a:tc>
                  <a:txBody>
                    <a:bodyPr/>
                    <a:lstStyle/>
                    <a:p>
                      <a:r>
                        <a:rPr lang="en-US" sz="1200" dirty="0"/>
                        <a:t>14</a:t>
                      </a:r>
                      <a:endParaRPr lang="en-IN" sz="1200" dirty="0"/>
                    </a:p>
                  </a:txBody>
                  <a:tcPr/>
                </a:tc>
                <a:tc>
                  <a:txBody>
                    <a:bodyPr/>
                    <a:lstStyle/>
                    <a:p>
                      <a:r>
                        <a:rPr lang="en-US" sz="1200" dirty="0"/>
                        <a:t>20</a:t>
                      </a:r>
                      <a:endParaRPr lang="en-IN" sz="1200" dirty="0"/>
                    </a:p>
                  </a:txBody>
                  <a:tcPr/>
                </a:tc>
                <a:tc>
                  <a:txBody>
                    <a:bodyPr/>
                    <a:lstStyle/>
                    <a:p>
                      <a:r>
                        <a:rPr lang="en-US" sz="1200" dirty="0"/>
                        <a:t>28</a:t>
                      </a:r>
                      <a:endParaRPr lang="en-IN" sz="1200" dirty="0"/>
                    </a:p>
                  </a:txBody>
                  <a:tcPr/>
                </a:tc>
                <a:extLst>
                  <a:ext uri="{0D108BD9-81ED-4DB2-BD59-A6C34878D82A}">
                    <a16:rowId xmlns:a16="http://schemas.microsoft.com/office/drawing/2014/main" val="10011"/>
                  </a:ext>
                </a:extLst>
              </a:tr>
              <a:tr h="185420">
                <a:tc vMerge="1">
                  <a:txBody>
                    <a:bodyPr/>
                    <a:lstStyle/>
                    <a:p>
                      <a:endParaRPr lang="en-IN"/>
                    </a:p>
                  </a:txBody>
                  <a:tcPr/>
                </a:tc>
                <a:tc>
                  <a:txBody>
                    <a:bodyPr/>
                    <a:lstStyle/>
                    <a:p>
                      <a:r>
                        <a:rPr lang="en-US" sz="1200" dirty="0"/>
                        <a:t>B</a:t>
                      </a:r>
                      <a:endParaRPr lang="en-IN" sz="1200" dirty="0"/>
                    </a:p>
                  </a:txBody>
                  <a:tcPr/>
                </a:tc>
                <a:tc>
                  <a:txBody>
                    <a:bodyPr/>
                    <a:lstStyle/>
                    <a:p>
                      <a:r>
                        <a:rPr lang="en-US" sz="1200" dirty="0"/>
                        <a:t>e=(7/5)h</a:t>
                      </a:r>
                      <a:endParaRPr lang="en-IN" sz="1200" dirty="0"/>
                    </a:p>
                  </a:txBody>
                  <a:tcPr/>
                </a:tc>
                <a:tc>
                  <a:txBody>
                    <a:bodyPr/>
                    <a:lstStyle/>
                    <a:p>
                      <a:r>
                        <a:rPr lang="en-US" sz="1200" dirty="0"/>
                        <a:t>3.5</a:t>
                      </a:r>
                      <a:endParaRPr lang="en-IN" sz="1200" dirty="0"/>
                    </a:p>
                  </a:txBody>
                  <a:tcPr/>
                </a:tc>
                <a:tc>
                  <a:txBody>
                    <a:bodyPr/>
                    <a:lstStyle/>
                    <a:p>
                      <a:r>
                        <a:rPr lang="en-US" sz="1200" dirty="0"/>
                        <a:t>5</a:t>
                      </a:r>
                      <a:endParaRPr lang="en-IN" sz="1200" dirty="0"/>
                    </a:p>
                  </a:txBody>
                  <a:tcPr/>
                </a:tc>
                <a:tc>
                  <a:txBody>
                    <a:bodyPr/>
                    <a:lstStyle/>
                    <a:p>
                      <a:r>
                        <a:rPr lang="en-US" sz="1200" dirty="0"/>
                        <a:t>7</a:t>
                      </a:r>
                      <a:endParaRPr lang="en-IN" sz="1200" dirty="0"/>
                    </a:p>
                  </a:txBody>
                  <a:tcPr/>
                </a:tc>
                <a:tc>
                  <a:txBody>
                    <a:bodyPr/>
                    <a:lstStyle/>
                    <a:p>
                      <a:r>
                        <a:rPr lang="en-US" sz="1200" dirty="0"/>
                        <a:t>10</a:t>
                      </a:r>
                      <a:endParaRPr lang="en-IN" sz="1200" dirty="0"/>
                    </a:p>
                  </a:txBody>
                  <a:tcPr/>
                </a:tc>
                <a:tc>
                  <a:txBody>
                    <a:bodyPr/>
                    <a:lstStyle/>
                    <a:p>
                      <a:r>
                        <a:rPr lang="en-US" sz="1200" dirty="0"/>
                        <a:t>14</a:t>
                      </a:r>
                      <a:endParaRPr lang="en-IN" sz="1200" dirty="0"/>
                    </a:p>
                  </a:txBody>
                  <a:tcPr/>
                </a:tc>
                <a:tc>
                  <a:txBody>
                    <a:bodyPr/>
                    <a:lstStyle/>
                    <a:p>
                      <a:r>
                        <a:rPr lang="en-US" sz="1200" dirty="0"/>
                        <a:t>20</a:t>
                      </a:r>
                      <a:endParaRPr lang="en-IN" sz="1200" dirty="0"/>
                    </a:p>
                  </a:txBody>
                  <a:tcPr/>
                </a:tc>
                <a:tc>
                  <a:txBody>
                    <a:bodyPr/>
                    <a:lstStyle/>
                    <a:p>
                      <a:r>
                        <a:rPr lang="en-US" sz="1200" dirty="0"/>
                        <a:t>28</a:t>
                      </a:r>
                      <a:endParaRPr lang="en-IN" sz="1200" dirty="0"/>
                    </a:p>
                  </a:txBody>
                  <a:tcPr/>
                </a:tc>
                <a:extLst>
                  <a:ext uri="{0D108BD9-81ED-4DB2-BD59-A6C34878D82A}">
                    <a16:rowId xmlns:a16="http://schemas.microsoft.com/office/drawing/2014/main" val="10012"/>
                  </a:ext>
                </a:extLst>
              </a:tr>
            </a:tbl>
          </a:graphicData>
        </a:graphic>
      </p:graphicFrame>
      <p:grpSp>
        <p:nvGrpSpPr>
          <p:cNvPr id="28" name="Group 55"/>
          <p:cNvGrpSpPr>
            <a:grpSpLocks/>
          </p:cNvGrpSpPr>
          <p:nvPr/>
        </p:nvGrpSpPr>
        <p:grpSpPr bwMode="auto">
          <a:xfrm>
            <a:off x="9571038" y="0"/>
            <a:ext cx="1096963" cy="182562"/>
            <a:chOff x="5050" y="29"/>
            <a:chExt cx="691" cy="115"/>
          </a:xfrm>
        </p:grpSpPr>
        <p:sp>
          <p:nvSpPr>
            <p:cNvPr id="2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3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3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3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3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3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spTree>
    <p:extLst>
      <p:ext uri="{BB962C8B-B14F-4D97-AF65-F5344CB8AC3E}">
        <p14:creationId xmlns:p14="http://schemas.microsoft.com/office/powerpoint/2010/main" val="2194915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9540876"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pic>
        <p:nvPicPr>
          <p:cNvPr id="23" name="Picture 3"/>
          <p:cNvPicPr>
            <a:picLocks noChangeAspect="1" noChangeArrowheads="1"/>
          </p:cNvPicPr>
          <p:nvPr/>
        </p:nvPicPr>
        <p:blipFill>
          <a:blip r:embed="rId3" cstate="print"/>
          <a:srcRect t="4596"/>
          <a:stretch>
            <a:fillRect/>
          </a:stretch>
        </p:blipFill>
        <p:spPr bwMode="auto">
          <a:xfrm rot="10800000">
            <a:off x="1524000" y="0"/>
            <a:ext cx="5410200" cy="4700160"/>
          </a:xfrm>
          <a:prstGeom prst="rect">
            <a:avLst/>
          </a:prstGeom>
          <a:noFill/>
          <a:ln w="9525">
            <a:noFill/>
            <a:miter lim="800000"/>
            <a:headEnd/>
            <a:tailEnd/>
          </a:ln>
          <a:effectLst/>
        </p:spPr>
      </p:pic>
      <p:sp>
        <p:nvSpPr>
          <p:cNvPr id="24" name="TextBox 23"/>
          <p:cNvSpPr txBox="1"/>
          <p:nvPr/>
        </p:nvSpPr>
        <p:spPr>
          <a:xfrm>
            <a:off x="7772400" y="1371601"/>
            <a:ext cx="2895600" cy="646331"/>
          </a:xfrm>
          <a:prstGeom prst="rect">
            <a:avLst/>
          </a:prstGeom>
          <a:noFill/>
        </p:spPr>
        <p:txBody>
          <a:bodyPr wrap="square" rtlCol="0">
            <a:spAutoFit/>
          </a:bodyPr>
          <a:lstStyle/>
          <a:p>
            <a:r>
              <a:rPr lang="en-US" dirty="0"/>
              <a:t>Vertical Capital Letters and Numerical</a:t>
            </a:r>
          </a:p>
        </p:txBody>
      </p:sp>
      <p:pic>
        <p:nvPicPr>
          <p:cNvPr id="11" name="Picture 2"/>
          <p:cNvPicPr>
            <a:picLocks noChangeAspect="1" noChangeArrowheads="1"/>
          </p:cNvPicPr>
          <p:nvPr/>
        </p:nvPicPr>
        <p:blipFill>
          <a:blip r:embed="rId4" cstate="print"/>
          <a:srcRect b="9581"/>
          <a:stretch>
            <a:fillRect/>
          </a:stretch>
        </p:blipFill>
        <p:spPr bwMode="auto">
          <a:xfrm rot="10800000">
            <a:off x="3856174" y="4501560"/>
            <a:ext cx="6811826" cy="2356440"/>
          </a:xfrm>
          <a:prstGeom prst="rect">
            <a:avLst/>
          </a:prstGeom>
          <a:noFill/>
          <a:ln w="9525">
            <a:noFill/>
            <a:miter lim="800000"/>
            <a:headEnd/>
            <a:tailEnd/>
          </a:ln>
          <a:effectLst/>
        </p:spPr>
      </p:pic>
      <p:sp>
        <p:nvSpPr>
          <p:cNvPr id="12" name="TextBox 11"/>
          <p:cNvSpPr txBox="1"/>
          <p:nvPr/>
        </p:nvSpPr>
        <p:spPr>
          <a:xfrm>
            <a:off x="2133600" y="5257800"/>
            <a:ext cx="1482778" cy="923330"/>
          </a:xfrm>
          <a:prstGeom prst="rect">
            <a:avLst/>
          </a:prstGeom>
          <a:noFill/>
        </p:spPr>
        <p:txBody>
          <a:bodyPr wrap="square" rtlCol="0">
            <a:spAutoFit/>
          </a:bodyPr>
          <a:lstStyle/>
          <a:p>
            <a:r>
              <a:rPr lang="en-US" dirty="0"/>
              <a:t>Vertical Lowercase Letters</a:t>
            </a:r>
          </a:p>
        </p:txBody>
      </p:sp>
    </p:spTree>
    <p:extLst>
      <p:ext uri="{BB962C8B-B14F-4D97-AF65-F5344CB8AC3E}">
        <p14:creationId xmlns:p14="http://schemas.microsoft.com/office/powerpoint/2010/main" val="403608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814" y="171450"/>
            <a:ext cx="9504911" cy="6556481"/>
          </a:xfrm>
          <a:prstGeom prst="rect">
            <a:avLst/>
          </a:prstGeom>
        </p:spPr>
      </p:pic>
      <p:sp>
        <p:nvSpPr>
          <p:cNvPr id="3" name="Rectangle 2"/>
          <p:cNvSpPr/>
          <p:nvPr/>
        </p:nvSpPr>
        <p:spPr>
          <a:xfrm>
            <a:off x="8896350" y="6153150"/>
            <a:ext cx="1857375" cy="58102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282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9540876"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pic>
        <p:nvPicPr>
          <p:cNvPr id="791554" name="Picture 2"/>
          <p:cNvPicPr>
            <a:picLocks noChangeAspect="1" noChangeArrowheads="1"/>
          </p:cNvPicPr>
          <p:nvPr/>
        </p:nvPicPr>
        <p:blipFill>
          <a:blip r:embed="rId3"/>
          <a:srcRect/>
          <a:stretch>
            <a:fillRect/>
          </a:stretch>
        </p:blipFill>
        <p:spPr bwMode="auto">
          <a:xfrm>
            <a:off x="1285875" y="257177"/>
            <a:ext cx="5473923" cy="4391024"/>
          </a:xfrm>
          <a:prstGeom prst="rect">
            <a:avLst/>
          </a:prstGeom>
          <a:noFill/>
          <a:ln w="12700" cap="flat" cmpd="sng">
            <a:noFill/>
            <a:prstDash val="solid"/>
            <a:miter lim="800000"/>
            <a:headEnd/>
            <a:tailEnd/>
          </a:ln>
          <a:effectLst/>
        </p:spPr>
      </p:pic>
      <p:sp>
        <p:nvSpPr>
          <p:cNvPr id="14" name="Rectangle 13"/>
          <p:cNvSpPr/>
          <p:nvPr/>
        </p:nvSpPr>
        <p:spPr>
          <a:xfrm>
            <a:off x="2819400" y="4648201"/>
            <a:ext cx="3124200" cy="646331"/>
          </a:xfrm>
          <a:prstGeom prst="rect">
            <a:avLst/>
          </a:prstGeom>
        </p:spPr>
        <p:txBody>
          <a:bodyPr wrap="square">
            <a:spAutoFit/>
          </a:bodyPr>
          <a:lstStyle/>
          <a:p>
            <a:r>
              <a:rPr lang="en-US" dirty="0"/>
              <a:t>Inclined Capital Letters</a:t>
            </a:r>
          </a:p>
          <a:p>
            <a:r>
              <a:rPr lang="en-US" dirty="0"/>
              <a:t>At </a:t>
            </a:r>
            <a:r>
              <a:rPr lang="en-US" dirty="0">
                <a:latin typeface="Calibri" pitchFamily="34" charset="0"/>
                <a:cs typeface="Calibri" pitchFamily="34" charset="0"/>
              </a:rPr>
              <a:t>75˚ </a:t>
            </a:r>
            <a:endParaRPr lang="en-US" dirty="0"/>
          </a:p>
        </p:txBody>
      </p:sp>
      <p:pic>
        <p:nvPicPr>
          <p:cNvPr id="791555" name="Picture 3"/>
          <p:cNvPicPr>
            <a:picLocks noChangeAspect="1" noChangeArrowheads="1"/>
          </p:cNvPicPr>
          <p:nvPr/>
        </p:nvPicPr>
        <p:blipFill>
          <a:blip r:embed="rId4"/>
          <a:srcRect r="51250"/>
          <a:stretch>
            <a:fillRect/>
          </a:stretch>
        </p:blipFill>
        <p:spPr bwMode="auto">
          <a:xfrm>
            <a:off x="7315200" y="838201"/>
            <a:ext cx="2971800" cy="1323975"/>
          </a:xfrm>
          <a:prstGeom prst="rect">
            <a:avLst/>
          </a:prstGeom>
          <a:noFill/>
          <a:ln w="12700" cap="flat" cmpd="sng">
            <a:noFill/>
            <a:prstDash val="solid"/>
            <a:miter lim="800000"/>
            <a:headEnd/>
            <a:tailEnd/>
          </a:ln>
          <a:effectLst/>
        </p:spPr>
      </p:pic>
      <p:sp>
        <p:nvSpPr>
          <p:cNvPr id="16" name="Rectangle 15"/>
          <p:cNvSpPr/>
          <p:nvPr/>
        </p:nvSpPr>
        <p:spPr>
          <a:xfrm>
            <a:off x="7238999" y="2209800"/>
            <a:ext cx="4124325" cy="3139321"/>
          </a:xfrm>
          <a:prstGeom prst="rect">
            <a:avLst/>
          </a:prstGeom>
        </p:spPr>
        <p:txBody>
          <a:bodyPr wrap="square">
            <a:spAutoFit/>
          </a:bodyPr>
          <a:lstStyle/>
          <a:p>
            <a:pPr marL="457200" indent="-457200">
              <a:buFont typeface="+mj-lt"/>
              <a:buAutoNum type="arabicPeriod"/>
            </a:pPr>
            <a:r>
              <a:rPr lang="en-US" sz="2200" dirty="0">
                <a:latin typeface="Calibri" pitchFamily="34" charset="0"/>
                <a:cs typeface="Calibri" pitchFamily="34" charset="0"/>
              </a:rPr>
              <a:t>Height of numerator and denominator = 3/4</a:t>
            </a:r>
            <a:r>
              <a:rPr lang="en-US" sz="2200" baseline="30000" dirty="0">
                <a:latin typeface="Calibri" pitchFamily="34" charset="0"/>
                <a:cs typeface="Calibri" pitchFamily="34" charset="0"/>
              </a:rPr>
              <a:t>th</a:t>
            </a:r>
            <a:r>
              <a:rPr lang="en-US" sz="2200" dirty="0">
                <a:latin typeface="Calibri" pitchFamily="34" charset="0"/>
                <a:cs typeface="Calibri" pitchFamily="34" charset="0"/>
              </a:rPr>
              <a:t> of height of non-fractioned number</a:t>
            </a:r>
          </a:p>
          <a:p>
            <a:pPr marL="457200" indent="-457200">
              <a:buFont typeface="+mj-lt"/>
              <a:buAutoNum type="arabicPeriod"/>
            </a:pPr>
            <a:r>
              <a:rPr lang="en-US" sz="2200" dirty="0">
                <a:latin typeface="Calibri" pitchFamily="34" charset="0"/>
                <a:cs typeface="Calibri" pitchFamily="34" charset="0"/>
              </a:rPr>
              <a:t>Spacing between division bar and numerator or denominator should be such that the total height of fraction will be twice of that of non-fractioned number</a:t>
            </a:r>
            <a:endParaRPr lang="en-US" dirty="0"/>
          </a:p>
        </p:txBody>
      </p:sp>
      <p:pic>
        <p:nvPicPr>
          <p:cNvPr id="17" name="Picture 3"/>
          <p:cNvPicPr>
            <a:picLocks noChangeAspect="1" noChangeArrowheads="1"/>
          </p:cNvPicPr>
          <p:nvPr/>
        </p:nvPicPr>
        <p:blipFill>
          <a:blip r:embed="rId4"/>
          <a:srcRect l="51250"/>
          <a:stretch>
            <a:fillRect/>
          </a:stretch>
        </p:blipFill>
        <p:spPr bwMode="auto">
          <a:xfrm>
            <a:off x="1713024" y="5181601"/>
            <a:ext cx="2971800" cy="1323975"/>
          </a:xfrm>
          <a:prstGeom prst="rect">
            <a:avLst/>
          </a:prstGeom>
          <a:noFill/>
          <a:ln w="12700" cap="flat" cmpd="sng">
            <a:noFill/>
            <a:prstDash val="solid"/>
            <a:miter lim="800000"/>
            <a:headEnd/>
            <a:tailEnd/>
          </a:ln>
          <a:effectLst/>
        </p:spPr>
      </p:pic>
      <p:sp>
        <p:nvSpPr>
          <p:cNvPr id="18" name="Rectangle 17"/>
          <p:cNvSpPr/>
          <p:nvPr/>
        </p:nvSpPr>
        <p:spPr>
          <a:xfrm>
            <a:off x="7334250" y="228601"/>
            <a:ext cx="3342069" cy="430887"/>
          </a:xfrm>
          <a:prstGeom prst="rect">
            <a:avLst/>
          </a:prstGeom>
        </p:spPr>
        <p:txBody>
          <a:bodyPr wrap="none">
            <a:spAutoFit/>
          </a:bodyPr>
          <a:lstStyle/>
          <a:p>
            <a:r>
              <a:rPr lang="en-US" sz="2200" u="sng" dirty="0">
                <a:solidFill>
                  <a:srgbClr val="0070C0"/>
                </a:solidFill>
                <a:latin typeface="Calibri" pitchFamily="34" charset="0"/>
                <a:cs typeface="Calibri" pitchFamily="34" charset="0"/>
              </a:rPr>
              <a:t>Fraction &amp; Indices lettering</a:t>
            </a:r>
          </a:p>
        </p:txBody>
      </p:sp>
      <p:sp>
        <p:nvSpPr>
          <p:cNvPr id="19" name="Rectangle 18"/>
          <p:cNvSpPr/>
          <p:nvPr/>
        </p:nvSpPr>
        <p:spPr>
          <a:xfrm>
            <a:off x="4743450" y="5181601"/>
            <a:ext cx="2590800" cy="1107996"/>
          </a:xfrm>
          <a:prstGeom prst="rect">
            <a:avLst/>
          </a:prstGeom>
        </p:spPr>
        <p:txBody>
          <a:bodyPr wrap="square">
            <a:spAutoFit/>
          </a:bodyPr>
          <a:lstStyle/>
          <a:p>
            <a:pPr algn="just"/>
            <a:r>
              <a:rPr lang="en-US" sz="2200" dirty="0">
                <a:latin typeface="Calibri" pitchFamily="34" charset="0"/>
                <a:cs typeface="Calibri" pitchFamily="34" charset="0"/>
              </a:rPr>
              <a:t>The height of index is half of height of a base letter</a:t>
            </a:r>
          </a:p>
        </p:txBody>
      </p:sp>
    </p:spTree>
    <p:extLst>
      <p:ext uri="{BB962C8B-B14F-4D97-AF65-F5344CB8AC3E}">
        <p14:creationId xmlns:p14="http://schemas.microsoft.com/office/powerpoint/2010/main" val="147535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9540876"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sp>
        <p:nvSpPr>
          <p:cNvPr id="18" name="Rectangle 17"/>
          <p:cNvSpPr/>
          <p:nvPr/>
        </p:nvSpPr>
        <p:spPr>
          <a:xfrm>
            <a:off x="1676401" y="0"/>
            <a:ext cx="1651671" cy="553998"/>
          </a:xfrm>
          <a:prstGeom prst="rect">
            <a:avLst/>
          </a:prstGeom>
        </p:spPr>
        <p:txBody>
          <a:bodyPr wrap="none">
            <a:spAutoFit/>
          </a:bodyPr>
          <a:lstStyle/>
          <a:p>
            <a:r>
              <a:rPr lang="en-US" sz="3000" u="sng" dirty="0">
                <a:solidFill>
                  <a:srgbClr val="0070C0"/>
                </a:solidFill>
                <a:latin typeface="Calibri" pitchFamily="34" charset="0"/>
                <a:cs typeface="Calibri" pitchFamily="34" charset="0"/>
              </a:rPr>
              <a:t>Few Tips </a:t>
            </a:r>
          </a:p>
        </p:txBody>
      </p:sp>
      <p:sp>
        <p:nvSpPr>
          <p:cNvPr id="20" name="Rectangle 19"/>
          <p:cNvSpPr/>
          <p:nvPr/>
        </p:nvSpPr>
        <p:spPr>
          <a:xfrm>
            <a:off x="1676400" y="567988"/>
            <a:ext cx="8839200" cy="1446550"/>
          </a:xfrm>
          <a:prstGeom prst="rect">
            <a:avLst/>
          </a:prstGeom>
        </p:spPr>
        <p:txBody>
          <a:bodyPr wrap="square">
            <a:spAutoFit/>
          </a:bodyPr>
          <a:lstStyle/>
          <a:p>
            <a:pPr algn="just"/>
            <a:r>
              <a:rPr lang="en-IN" sz="2200" dirty="0">
                <a:latin typeface="Calibri" pitchFamily="34" charset="0"/>
                <a:cs typeface="Calibri" pitchFamily="34" charset="0"/>
              </a:rPr>
              <a:t>If you put the central horizontal strokes of the letters B, E, F, and H at mid-height, they will appear to be below </a:t>
            </a:r>
            <a:r>
              <a:rPr lang="en-IN" sz="2200" dirty="0" err="1">
                <a:latin typeface="Calibri" pitchFamily="34" charset="0"/>
                <a:cs typeface="Calibri" pitchFamily="34" charset="0"/>
              </a:rPr>
              <a:t>center</a:t>
            </a:r>
            <a:r>
              <a:rPr lang="en-IN" sz="2200" dirty="0">
                <a:latin typeface="Calibri" pitchFamily="34" charset="0"/>
                <a:cs typeface="Calibri" pitchFamily="34" charset="0"/>
              </a:rPr>
              <a:t>. To overcome this optical illusion, draw the strokes B, E, F, and H slightly above the </a:t>
            </a:r>
            <a:r>
              <a:rPr lang="en-IN" sz="2200" dirty="0" err="1">
                <a:latin typeface="Calibri" pitchFamily="34" charset="0"/>
                <a:cs typeface="Calibri" pitchFamily="34" charset="0"/>
              </a:rPr>
              <a:t>center</a:t>
            </a:r>
            <a:r>
              <a:rPr lang="en-IN" sz="2200" dirty="0">
                <a:latin typeface="Calibri" pitchFamily="34" charset="0"/>
                <a:cs typeface="Calibri" pitchFamily="34" charset="0"/>
              </a:rPr>
              <a:t> as you letter, keeping letters uniform, as in the second example of fig(right below). </a:t>
            </a:r>
          </a:p>
        </p:txBody>
      </p:sp>
      <p:pic>
        <p:nvPicPr>
          <p:cNvPr id="1026" name="Picture 2"/>
          <p:cNvPicPr>
            <a:picLocks noChangeAspect="1" noChangeArrowheads="1"/>
          </p:cNvPicPr>
          <p:nvPr/>
        </p:nvPicPr>
        <p:blipFill>
          <a:blip r:embed="rId3"/>
          <a:srcRect/>
          <a:stretch>
            <a:fillRect/>
          </a:stretch>
        </p:blipFill>
        <p:spPr bwMode="auto">
          <a:xfrm>
            <a:off x="7092609" y="2057400"/>
            <a:ext cx="3318217" cy="1295400"/>
          </a:xfrm>
          <a:prstGeom prst="rect">
            <a:avLst/>
          </a:prstGeom>
          <a:noFill/>
          <a:ln w="9525">
            <a:noFill/>
            <a:miter lim="800000"/>
            <a:headEnd/>
            <a:tailEnd/>
          </a:ln>
          <a:effectLst/>
        </p:spPr>
      </p:pic>
      <p:sp>
        <p:nvSpPr>
          <p:cNvPr id="22" name="Rectangle 21"/>
          <p:cNvSpPr/>
          <p:nvPr/>
        </p:nvSpPr>
        <p:spPr>
          <a:xfrm>
            <a:off x="1676400" y="3381375"/>
            <a:ext cx="8839200" cy="1446550"/>
          </a:xfrm>
          <a:prstGeom prst="rect">
            <a:avLst/>
          </a:prstGeom>
        </p:spPr>
        <p:txBody>
          <a:bodyPr wrap="square">
            <a:spAutoFit/>
          </a:bodyPr>
          <a:lstStyle/>
          <a:p>
            <a:pPr algn="just"/>
            <a:r>
              <a:rPr lang="en-IN" sz="2200" dirty="0">
                <a:latin typeface="Calibri" pitchFamily="34" charset="0"/>
                <a:cs typeface="Calibri" pitchFamily="34" charset="0"/>
              </a:rPr>
              <a:t>Use extremely light horizontal guidelines to keep letter height uniform as shown in Figure (left above). Do not use vertical guidelines to space the distance from one letter to the next within a word or sentence . This should he done by eye while lettering.</a:t>
            </a:r>
          </a:p>
        </p:txBody>
      </p:sp>
      <p:pic>
        <p:nvPicPr>
          <p:cNvPr id="1027" name="Picture 3"/>
          <p:cNvPicPr>
            <a:picLocks noChangeAspect="1" noChangeArrowheads="1"/>
          </p:cNvPicPr>
          <p:nvPr/>
        </p:nvPicPr>
        <p:blipFill>
          <a:blip r:embed="rId4"/>
          <a:srcRect/>
          <a:stretch>
            <a:fillRect/>
          </a:stretch>
        </p:blipFill>
        <p:spPr bwMode="auto">
          <a:xfrm>
            <a:off x="1828800" y="1981201"/>
            <a:ext cx="4000500" cy="1438275"/>
          </a:xfrm>
          <a:prstGeom prst="rect">
            <a:avLst/>
          </a:prstGeom>
          <a:noFill/>
          <a:ln w="9525">
            <a:noFill/>
            <a:miter lim="800000"/>
            <a:headEnd/>
            <a:tailEnd/>
          </a:ln>
          <a:effectLst/>
        </p:spPr>
      </p:pic>
      <p:sp>
        <p:nvSpPr>
          <p:cNvPr id="23" name="Rectangle 22"/>
          <p:cNvSpPr/>
          <p:nvPr/>
        </p:nvSpPr>
        <p:spPr>
          <a:xfrm>
            <a:off x="1676400" y="4848225"/>
            <a:ext cx="8839200" cy="1446550"/>
          </a:xfrm>
          <a:prstGeom prst="rect">
            <a:avLst/>
          </a:prstGeom>
        </p:spPr>
        <p:txBody>
          <a:bodyPr wrap="square">
            <a:spAutoFit/>
          </a:bodyPr>
          <a:lstStyle/>
          <a:p>
            <a:pPr algn="just"/>
            <a:r>
              <a:rPr lang="en-IN" sz="2200" dirty="0">
                <a:latin typeface="Calibri" pitchFamily="34" charset="0"/>
                <a:cs typeface="Calibri" pitchFamily="34" charset="0"/>
              </a:rPr>
              <a:t>Some combinations, such as LT and VA, may have to be slightly closer than other letters to look correctly spaced. In some cases the width of a letter may be decreased slightly. In typesetting, pairs of letters that need to be spaced more closely to appear correctly are called kerned pairs.  </a:t>
            </a:r>
          </a:p>
        </p:txBody>
      </p:sp>
    </p:spTree>
    <p:extLst>
      <p:ext uri="{BB962C8B-B14F-4D97-AF65-F5344CB8AC3E}">
        <p14:creationId xmlns:p14="http://schemas.microsoft.com/office/powerpoint/2010/main" val="120508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begin your drawing?</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ü"/>
            </a:pPr>
            <a:r>
              <a:rPr lang="en-US" b="1" dirty="0"/>
              <a:t>Clean the drawing board and all the drawing instruments using duster.</a:t>
            </a:r>
            <a:r>
              <a:rPr lang="en-US" dirty="0"/>
              <a:t> </a:t>
            </a:r>
          </a:p>
          <a:p>
            <a:pPr>
              <a:buFont typeface="Wingdings" panose="05000000000000000000" pitchFamily="2" charset="2"/>
              <a:buChar char="ü"/>
            </a:pPr>
            <a:r>
              <a:rPr lang="en-US" b="1" dirty="0"/>
              <a:t>Fix the drawing sheet</a:t>
            </a:r>
            <a:r>
              <a:rPr lang="en-US" dirty="0"/>
              <a:t>.</a:t>
            </a:r>
          </a:p>
          <a:p>
            <a:pPr>
              <a:buFont typeface="Wingdings" panose="05000000000000000000" pitchFamily="2" charset="2"/>
              <a:buChar char="ü"/>
            </a:pPr>
            <a:r>
              <a:rPr lang="en-US" b="1" dirty="0"/>
              <a:t>Draw border lines using HB pencil</a:t>
            </a:r>
            <a:r>
              <a:rPr lang="en-US" dirty="0"/>
              <a:t>.</a:t>
            </a:r>
          </a:p>
          <a:p>
            <a:pPr>
              <a:buFont typeface="Wingdings" panose="05000000000000000000" pitchFamily="2" charset="2"/>
              <a:buChar char="ü"/>
            </a:pPr>
            <a:r>
              <a:rPr lang="en-US" b="1" dirty="0"/>
              <a:t>Complete the title box using HB pencil.</a:t>
            </a:r>
          </a:p>
          <a:p>
            <a:pPr>
              <a:buFont typeface="Wingdings" panose="05000000000000000000" pitchFamily="2" charset="2"/>
              <a:buChar char="ü"/>
            </a:pPr>
            <a:r>
              <a:rPr lang="en-US" b="1" dirty="0"/>
              <a:t>Plan spacing of drawings b/n two problems/views beforehand</a:t>
            </a:r>
            <a:r>
              <a:rPr lang="en-US" dirty="0"/>
              <a:t>.</a:t>
            </a:r>
          </a:p>
          <a:p>
            <a:pPr>
              <a:buFont typeface="Wingdings" panose="05000000000000000000" pitchFamily="2" charset="2"/>
              <a:buChar char="ü"/>
            </a:pPr>
            <a:r>
              <a:rPr lang="en-US" b="1" dirty="0"/>
              <a:t>Print the problem number on the left top and then commence the drawing work</a:t>
            </a:r>
            <a:r>
              <a:rPr lang="en-US" dirty="0"/>
              <a:t>.</a:t>
            </a:r>
          </a:p>
        </p:txBody>
      </p:sp>
    </p:spTree>
    <p:extLst>
      <p:ext uri="{BB962C8B-B14F-4D97-AF65-F5344CB8AC3E}">
        <p14:creationId xmlns:p14="http://schemas.microsoft.com/office/powerpoint/2010/main" val="294960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ircle(in)">
                                      <p:cBhvr>
                                        <p:cTn id="13" dur="20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Keeping drawing clean – a must </a:t>
            </a:r>
          </a:p>
        </p:txBody>
      </p:sp>
      <p:sp>
        <p:nvSpPr>
          <p:cNvPr id="3" name="Content Placeholder 2"/>
          <p:cNvSpPr>
            <a:spLocks noGrp="1"/>
          </p:cNvSpPr>
          <p:nvPr>
            <p:ph idx="1"/>
          </p:nvPr>
        </p:nvSpPr>
        <p:spPr/>
        <p:txBody>
          <a:bodyPr>
            <a:normAutofit fontScale="85000" lnSpcReduction="20000"/>
          </a:bodyPr>
          <a:lstStyle/>
          <a:p>
            <a:pPr>
              <a:buFont typeface="Wingdings" panose="05000000000000000000" pitchFamily="2" charset="2"/>
              <a:buChar char="ü"/>
            </a:pPr>
            <a:r>
              <a:rPr lang="en-US" b="1" dirty="0"/>
              <a:t>Never sharpen pencils over drawing.</a:t>
            </a:r>
          </a:p>
          <a:p>
            <a:pPr>
              <a:buFont typeface="Wingdings" panose="05000000000000000000" pitchFamily="2" charset="2"/>
              <a:buChar char="ü"/>
            </a:pPr>
            <a:r>
              <a:rPr lang="en-US" b="1" dirty="0"/>
              <a:t>Clean pencil point with a soft cloth after sharpening.</a:t>
            </a:r>
          </a:p>
          <a:p>
            <a:pPr>
              <a:buFont typeface="Wingdings" panose="05000000000000000000" pitchFamily="2" charset="2"/>
              <a:buChar char="ü"/>
            </a:pPr>
            <a:r>
              <a:rPr lang="en-US" b="1" dirty="0"/>
              <a:t>Keep drawing instruments clean.</a:t>
            </a:r>
          </a:p>
          <a:p>
            <a:pPr>
              <a:buFont typeface="Wingdings" panose="05000000000000000000" pitchFamily="2" charset="2"/>
              <a:buChar char="ü"/>
            </a:pPr>
            <a:r>
              <a:rPr lang="en-US" b="1" dirty="0"/>
              <a:t>Rest hands on drawing instruments as much as possible – to avoid smearing the graphite on the drawing.</a:t>
            </a:r>
          </a:p>
          <a:p>
            <a:pPr>
              <a:buFont typeface="Wingdings" panose="05000000000000000000" pitchFamily="2" charset="2"/>
              <a:buChar char="ü"/>
            </a:pPr>
            <a:r>
              <a:rPr lang="en-US" b="1" dirty="0"/>
              <a:t>When darkening lines – try to work from the top of the drawing to the bottom, and from left to the right across the drawing.</a:t>
            </a:r>
          </a:p>
          <a:p>
            <a:pPr>
              <a:buFont typeface="Wingdings" panose="05000000000000000000" pitchFamily="2" charset="2"/>
              <a:buChar char="ü"/>
            </a:pPr>
            <a:r>
              <a:rPr lang="en-US" b="1" dirty="0"/>
              <a:t>Use brush to remove eraser particles. Never use hands.</a:t>
            </a:r>
          </a:p>
          <a:p>
            <a:pPr>
              <a:buFont typeface="Wingdings" panose="05000000000000000000" pitchFamily="2" charset="2"/>
              <a:buChar char="ü"/>
            </a:pPr>
            <a:r>
              <a:rPr lang="en-US" b="1" dirty="0"/>
              <a:t>Always use appropriate drawing pencils.</a:t>
            </a:r>
            <a:r>
              <a:rPr lang="en-US" dirty="0"/>
              <a:t> </a:t>
            </a:r>
          </a:p>
        </p:txBody>
      </p:sp>
    </p:spTree>
    <p:extLst>
      <p:ext uri="{BB962C8B-B14F-4D97-AF65-F5344CB8AC3E}">
        <p14:creationId xmlns:p14="http://schemas.microsoft.com/office/powerpoint/2010/main" val="3691195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Units of Measurement</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dirty="0"/>
              <a:t>International systems of units (SI) – which is based on the meter.</a:t>
            </a:r>
          </a:p>
          <a:p>
            <a:pPr>
              <a:buFont typeface="Wingdings" panose="05000000000000000000" pitchFamily="2" charset="2"/>
              <a:buChar char="Ø"/>
            </a:pPr>
            <a:r>
              <a:rPr lang="en-US" dirty="0"/>
              <a:t>Millimeter (mm) - The common SI unit of measure on engineering drawing.</a:t>
            </a:r>
          </a:p>
          <a:p>
            <a:pPr>
              <a:buFont typeface="Wingdings" panose="05000000000000000000" pitchFamily="2" charset="2"/>
              <a:buChar char="Ø"/>
            </a:pPr>
            <a:r>
              <a:rPr lang="en-US" dirty="0"/>
              <a:t>Individual identification of linear units is not required if all dimensions on a drawing are in the same unit (mm).</a:t>
            </a:r>
          </a:p>
          <a:p>
            <a:pPr>
              <a:buFont typeface="Wingdings" panose="05000000000000000000" pitchFamily="2" charset="2"/>
              <a:buChar char="Ø"/>
            </a:pPr>
            <a:r>
              <a:rPr lang="en-US" dirty="0"/>
              <a:t>The drawing shall however contain a note:</a:t>
            </a:r>
            <a:br>
              <a:rPr lang="en-US" dirty="0"/>
            </a:br>
            <a:r>
              <a:rPr lang="en-US" dirty="0"/>
              <a:t>ALL DIMENSIONS ARE IN MM. (Bottom left corner outside the title box) </a:t>
            </a:r>
          </a:p>
        </p:txBody>
      </p:sp>
    </p:spTree>
    <p:extLst>
      <p:ext uri="{BB962C8B-B14F-4D97-AF65-F5344CB8AC3E}">
        <p14:creationId xmlns:p14="http://schemas.microsoft.com/office/powerpoint/2010/main" val="418390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888024" y="609600"/>
            <a:ext cx="10480430" cy="518160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Font typeface="Arial"/>
              <a:buNone/>
            </a:pPr>
            <a:r>
              <a:rPr lang="en-US" sz="3200" b="1" dirty="0"/>
              <a:t>Sheet Layout</a:t>
            </a:r>
          </a:p>
          <a:p>
            <a:pPr algn="ctr">
              <a:buFont typeface="Arial"/>
              <a:buNone/>
            </a:pPr>
            <a:endParaRPr lang="en-US" sz="3200" b="1" dirty="0"/>
          </a:p>
          <a:p>
            <a:pPr marL="457200" indent="-457200" algn="just">
              <a:buFont typeface="Arial"/>
              <a:buNone/>
            </a:pPr>
            <a:endParaRPr lang="en-US" sz="2000" b="1" dirty="0"/>
          </a:p>
          <a:p>
            <a:pPr marL="457200" indent="-457200" algn="just">
              <a:buFont typeface="Arial"/>
              <a:buNone/>
            </a:pPr>
            <a:r>
              <a:rPr lang="en-US" sz="2000" b="1" i="1" dirty="0"/>
              <a:t>	</a:t>
            </a:r>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a:buFont typeface="Arial"/>
              <a:buNone/>
            </a:pPr>
            <a:endParaRPr lang="en-US" sz="2000" b="1" dirty="0"/>
          </a:p>
          <a:p>
            <a:pPr>
              <a:buFont typeface="Arial"/>
              <a:buNone/>
            </a:pPr>
            <a:endParaRPr lang="en-US" sz="2000" b="1" dirty="0"/>
          </a:p>
          <a:p>
            <a:pPr>
              <a:buFont typeface="Arial"/>
              <a:buNone/>
            </a:pPr>
            <a:endParaRPr lang="en-US" sz="2000" b="1" dirty="0"/>
          </a:p>
        </p:txBody>
      </p:sp>
      <p:grpSp>
        <p:nvGrpSpPr>
          <p:cNvPr id="3" name="Group 2"/>
          <p:cNvGrpSpPr/>
          <p:nvPr/>
        </p:nvGrpSpPr>
        <p:grpSpPr>
          <a:xfrm>
            <a:off x="7124700" y="861060"/>
            <a:ext cx="4030980" cy="2339340"/>
            <a:chOff x="4495800" y="1371600"/>
            <a:chExt cx="4030980" cy="2339340"/>
          </a:xfrm>
        </p:grpSpPr>
        <p:pic>
          <p:nvPicPr>
            <p:cNvPr id="4" name="Picture 3"/>
            <p:cNvPicPr>
              <a:picLocks noChangeAspect="1" noChangeArrowheads="1"/>
            </p:cNvPicPr>
            <p:nvPr/>
          </p:nvPicPr>
          <p:blipFill>
            <a:blip r:embed="rId2" cstate="print"/>
            <a:srcRect/>
            <a:stretch>
              <a:fillRect/>
            </a:stretch>
          </p:blipFill>
          <p:spPr bwMode="auto">
            <a:xfrm>
              <a:off x="4495800" y="1371600"/>
              <a:ext cx="4030980" cy="2339340"/>
            </a:xfrm>
            <a:prstGeom prst="rect">
              <a:avLst/>
            </a:prstGeom>
            <a:noFill/>
            <a:ln w="9525">
              <a:noFill/>
              <a:miter lim="800000"/>
              <a:headEnd/>
              <a:tailEnd/>
            </a:ln>
          </p:spPr>
        </p:pic>
        <p:sp>
          <p:nvSpPr>
            <p:cNvPr id="5" name="Oval 4"/>
            <p:cNvSpPr/>
            <p:nvPr/>
          </p:nvSpPr>
          <p:spPr>
            <a:xfrm>
              <a:off x="4648200" y="2133600"/>
              <a:ext cx="3810000" cy="457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2"/>
          <p:cNvPicPr>
            <a:picLocks noChangeAspect="1" noChangeArrowheads="1"/>
          </p:cNvPicPr>
          <p:nvPr/>
        </p:nvPicPr>
        <p:blipFill>
          <a:blip r:embed="rId3" cstate="print"/>
          <a:srcRect/>
          <a:stretch>
            <a:fillRect/>
          </a:stretch>
        </p:blipFill>
        <p:spPr bwMode="auto">
          <a:xfrm>
            <a:off x="1034562" y="2080260"/>
            <a:ext cx="6021558" cy="2817780"/>
          </a:xfrm>
          <a:prstGeom prst="rect">
            <a:avLst/>
          </a:prstGeom>
          <a:noFill/>
          <a:ln w="9525">
            <a:noFill/>
            <a:miter lim="800000"/>
            <a:headEnd/>
            <a:tailEnd/>
          </a:ln>
        </p:spPr>
      </p:pic>
      <p:sp>
        <p:nvSpPr>
          <p:cNvPr id="7" name="TextBox 6"/>
          <p:cNvSpPr txBox="1"/>
          <p:nvPr/>
        </p:nvSpPr>
        <p:spPr>
          <a:xfrm>
            <a:off x="8053754" y="4000500"/>
            <a:ext cx="2514600" cy="1200329"/>
          </a:xfrm>
          <a:prstGeom prst="rect">
            <a:avLst/>
          </a:prstGeom>
          <a:noFill/>
        </p:spPr>
        <p:txBody>
          <a:bodyPr wrap="square" rtlCol="0">
            <a:spAutoFit/>
          </a:bodyPr>
          <a:lstStyle/>
          <a:p>
            <a:r>
              <a:rPr lang="en-US" sz="3600" b="1" i="1" dirty="0"/>
              <a:t>c</a:t>
            </a:r>
            <a:r>
              <a:rPr lang="en-US" sz="3600" b="1" dirty="0"/>
              <a:t> = 10 mm</a:t>
            </a:r>
          </a:p>
          <a:p>
            <a:r>
              <a:rPr lang="en-US" sz="3600" b="1" i="1" dirty="0"/>
              <a:t>d</a:t>
            </a:r>
            <a:r>
              <a:rPr lang="en-US" sz="3600" b="1" dirty="0"/>
              <a:t> = 25 mm</a:t>
            </a:r>
          </a:p>
        </p:txBody>
      </p:sp>
    </p:spTree>
    <p:extLst>
      <p:ext uri="{BB962C8B-B14F-4D97-AF65-F5344CB8AC3E}">
        <p14:creationId xmlns:p14="http://schemas.microsoft.com/office/powerpoint/2010/main" val="3802823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Dimensioning</a:t>
            </a:r>
          </a:p>
        </p:txBody>
      </p:sp>
      <p:sp>
        <p:nvSpPr>
          <p:cNvPr id="3" name="Content Placeholder 2"/>
          <p:cNvSpPr>
            <a:spLocks noGrp="1"/>
          </p:cNvSpPr>
          <p:nvPr>
            <p:ph idx="1"/>
          </p:nvPr>
        </p:nvSpPr>
        <p:spPr>
          <a:xfrm>
            <a:off x="1295400" y="2556932"/>
            <a:ext cx="9601197" cy="3318936"/>
          </a:xfrm>
        </p:spPr>
        <p:txBody>
          <a:bodyPr>
            <a:normAutofit/>
          </a:bodyPr>
          <a:lstStyle/>
          <a:p>
            <a:r>
              <a:rPr lang="en-US" b="1" dirty="0"/>
              <a:t>Indicating on a drawing, the size of the object and other details essential for its construction and function, using lines, numerals, symbols, notes, etc.</a:t>
            </a:r>
            <a:r>
              <a:rPr lang="en-US" dirty="0"/>
              <a:t> </a:t>
            </a:r>
          </a:p>
          <a:p>
            <a:r>
              <a:rPr lang="en-US" b="1" dirty="0"/>
              <a:t>Extension line </a:t>
            </a:r>
            <a:r>
              <a:rPr lang="en-US" dirty="0"/>
              <a:t>– a thin, solid line perpendicular to a dimension line, indicating which feature is associated with the dimension. </a:t>
            </a:r>
          </a:p>
          <a:p>
            <a:r>
              <a:rPr lang="en-US" b="1" dirty="0"/>
              <a:t>Visible gap </a:t>
            </a:r>
            <a:r>
              <a:rPr lang="en-US" dirty="0"/>
              <a:t>– there should be a visible gap of </a:t>
            </a:r>
            <a:r>
              <a:rPr lang="en-US" b="1" dirty="0"/>
              <a:t>1.5 mm </a:t>
            </a:r>
            <a:r>
              <a:rPr lang="en-US" dirty="0"/>
              <a:t>between the feature’s corners and the end of the extension line. </a:t>
            </a:r>
          </a:p>
        </p:txBody>
      </p:sp>
    </p:spTree>
    <p:extLst>
      <p:ext uri="{BB962C8B-B14F-4D97-AF65-F5344CB8AC3E}">
        <p14:creationId xmlns:p14="http://schemas.microsoft.com/office/powerpoint/2010/main" val="1542016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705" y="971207"/>
            <a:ext cx="6906589" cy="4915586"/>
          </a:xfrm>
          <a:prstGeom prst="rect">
            <a:avLst/>
          </a:prstGeom>
        </p:spPr>
      </p:pic>
    </p:spTree>
    <p:extLst>
      <p:ext uri="{BB962C8B-B14F-4D97-AF65-F5344CB8AC3E}">
        <p14:creationId xmlns:p14="http://schemas.microsoft.com/office/powerpoint/2010/main" val="3974839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95402" y="724958"/>
            <a:ext cx="9601196" cy="78951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elements of dimensioning</a:t>
            </a:r>
          </a:p>
        </p:txBody>
      </p:sp>
      <p:pic>
        <p:nvPicPr>
          <p:cNvPr id="4" name="Picture 1"/>
          <p:cNvPicPr>
            <a:picLocks noChangeAspect="1" noChangeArrowheads="1"/>
          </p:cNvPicPr>
          <p:nvPr/>
        </p:nvPicPr>
        <p:blipFill>
          <a:blip r:embed="rId2"/>
          <a:srcRect/>
          <a:stretch>
            <a:fillRect/>
          </a:stretch>
        </p:blipFill>
        <p:spPr bwMode="auto">
          <a:xfrm>
            <a:off x="1789667" y="1819275"/>
            <a:ext cx="8612666" cy="4324350"/>
          </a:xfrm>
          <a:prstGeom prst="rect">
            <a:avLst/>
          </a:prstGeom>
          <a:noFill/>
          <a:ln w="9525">
            <a:noFill/>
            <a:miter lim="800000"/>
            <a:headEnd/>
            <a:tailEnd/>
          </a:ln>
          <a:effectLst/>
        </p:spPr>
      </p:pic>
    </p:spTree>
    <p:extLst>
      <p:ext uri="{BB962C8B-B14F-4D97-AF65-F5344CB8AC3E}">
        <p14:creationId xmlns:p14="http://schemas.microsoft.com/office/powerpoint/2010/main" val="309003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6421583" y="2505075"/>
            <a:ext cx="4105275" cy="4352925"/>
          </a:xfrm>
          <a:prstGeom prst="rect">
            <a:avLst/>
          </a:prstGeom>
          <a:noFill/>
          <a:ln w="9525">
            <a:noFill/>
            <a:miter lim="800000"/>
            <a:headEnd/>
            <a:tailEnd/>
          </a:ln>
        </p:spPr>
      </p:pic>
      <p:sp>
        <p:nvSpPr>
          <p:cNvPr id="3" name="Content Placeholder 2"/>
          <p:cNvSpPr>
            <a:spLocks noGrp="1"/>
          </p:cNvSpPr>
          <p:nvPr>
            <p:ph sz="quarter" idx="1"/>
          </p:nvPr>
        </p:nvSpPr>
        <p:spPr>
          <a:xfrm>
            <a:off x="1981200" y="609600"/>
            <a:ext cx="7467600" cy="5181600"/>
          </a:xfrm>
        </p:spPr>
        <p:txBody>
          <a:bodyPr>
            <a:normAutofit/>
          </a:bodyPr>
          <a:lstStyle/>
          <a:p>
            <a:pPr>
              <a:buNone/>
            </a:pPr>
            <a:r>
              <a:rPr lang="en-US" sz="3200" b="1" dirty="0"/>
              <a:t>Dimensioning</a:t>
            </a:r>
          </a:p>
          <a:p>
            <a:pPr marL="514350" indent="-514350">
              <a:buFont typeface="+mj-lt"/>
              <a:buAutoNum type="arabicPeriod"/>
            </a:pPr>
            <a:r>
              <a:rPr lang="en-US" dirty="0"/>
              <a:t>Most convenient unit of length is millimeter.</a:t>
            </a:r>
          </a:p>
          <a:p>
            <a:pPr marL="514350" indent="-514350">
              <a:buFont typeface="+mj-lt"/>
              <a:buAutoNum type="arabicPeriod"/>
            </a:pPr>
            <a:r>
              <a:rPr lang="en-US" dirty="0"/>
              <a:t>Angles are shown in degree</a:t>
            </a:r>
          </a:p>
          <a:p>
            <a:pPr marL="514350" indent="-514350">
              <a:buFont typeface="+mj-lt"/>
              <a:buAutoNum type="arabicPeriod"/>
            </a:pPr>
            <a:endParaRPr lang="en-US" sz="2000" dirty="0"/>
          </a:p>
          <a:p>
            <a:pPr marL="880110" lvl="1" indent="-514350"/>
            <a:r>
              <a:rPr lang="en-US" sz="2600" dirty="0"/>
              <a:t>Extension line</a:t>
            </a:r>
          </a:p>
          <a:p>
            <a:pPr marL="880110" lvl="1" indent="-514350"/>
            <a:r>
              <a:rPr lang="en-US" sz="2600" dirty="0"/>
              <a:t>Dimension line</a:t>
            </a:r>
          </a:p>
          <a:p>
            <a:pPr marL="880110" lvl="1" indent="-514350"/>
            <a:r>
              <a:rPr lang="en-US" sz="2600" dirty="0"/>
              <a:t>Leader line</a:t>
            </a:r>
          </a:p>
          <a:p>
            <a:pPr marL="880110" lvl="1" indent="-514350"/>
            <a:r>
              <a:rPr lang="en-US" sz="2600" dirty="0"/>
              <a:t>Arrow heads</a:t>
            </a:r>
          </a:p>
          <a:p>
            <a:pPr marL="880110" lvl="1" indent="-514350"/>
            <a:r>
              <a:rPr lang="en-US" sz="2600" dirty="0"/>
              <a:t>Dimensions</a:t>
            </a:r>
          </a:p>
          <a:p>
            <a:pPr marL="880110" lvl="1" indent="-514350"/>
            <a:endParaRPr lang="en-US" sz="1700" dirty="0"/>
          </a:p>
          <a:p>
            <a:pPr marL="880110" lvl="1" indent="-514350">
              <a:buFont typeface="+mj-lt"/>
              <a:buAutoNum type="arabicPeriod"/>
            </a:pPr>
            <a:endParaRPr lang="en-US" sz="1700" dirty="0"/>
          </a:p>
          <a:p>
            <a:pPr marL="514350" indent="-514350">
              <a:buFont typeface="+mj-lt"/>
              <a:buAutoNum type="arabicPeriod"/>
            </a:pPr>
            <a:endParaRPr lang="en-US" sz="3200" b="1" dirty="0"/>
          </a:p>
          <a:p>
            <a:endParaRPr lang="en-AU" sz="3200" dirty="0"/>
          </a:p>
          <a:p>
            <a:pPr>
              <a:buNone/>
            </a:pPr>
            <a:endParaRPr lang="en-US" sz="2000" b="1" dirty="0"/>
          </a:p>
          <a:p>
            <a:pPr>
              <a:buNone/>
            </a:pPr>
            <a:endParaRPr lang="en-US" sz="2000" b="1" dirty="0"/>
          </a:p>
          <a:p>
            <a:pPr>
              <a:buNone/>
            </a:pPr>
            <a:endParaRPr lang="en-US" sz="2000" b="1" dirty="0"/>
          </a:p>
          <a:p>
            <a:pPr>
              <a:buNone/>
            </a:pPr>
            <a:endParaRPr lang="en-US" sz="2000" b="1" dirty="0"/>
          </a:p>
        </p:txBody>
      </p:sp>
    </p:spTree>
    <p:extLst>
      <p:ext uri="{BB962C8B-B14F-4D97-AF65-F5344CB8AC3E}">
        <p14:creationId xmlns:p14="http://schemas.microsoft.com/office/powerpoint/2010/main" val="1675983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981200" y="609600"/>
            <a:ext cx="7467600" cy="5181600"/>
          </a:xfrm>
        </p:spPr>
        <p:txBody>
          <a:bodyPr>
            <a:normAutofit/>
          </a:bodyPr>
          <a:lstStyle/>
          <a:p>
            <a:pPr>
              <a:buNone/>
            </a:pPr>
            <a:r>
              <a:rPr lang="en-US" sz="3200" b="1" dirty="0"/>
              <a:t>Dimensioning: Example</a:t>
            </a:r>
            <a:endParaRPr lang="en-US" sz="2000" b="1" dirty="0"/>
          </a:p>
        </p:txBody>
      </p:sp>
      <p:pic>
        <p:nvPicPr>
          <p:cNvPr id="3074" name="Picture 2"/>
          <p:cNvPicPr>
            <a:picLocks noChangeAspect="1" noChangeArrowheads="1"/>
          </p:cNvPicPr>
          <p:nvPr/>
        </p:nvPicPr>
        <p:blipFill>
          <a:blip r:embed="rId2" cstate="print"/>
          <a:srcRect/>
          <a:stretch>
            <a:fillRect/>
          </a:stretch>
        </p:blipFill>
        <p:spPr bwMode="auto">
          <a:xfrm>
            <a:off x="2309814" y="1247776"/>
            <a:ext cx="7572375" cy="5457825"/>
          </a:xfrm>
          <a:prstGeom prst="rect">
            <a:avLst/>
          </a:prstGeom>
          <a:noFill/>
          <a:ln w="9525">
            <a:noFill/>
            <a:miter lim="800000"/>
            <a:headEnd/>
            <a:tailEnd/>
          </a:ln>
        </p:spPr>
      </p:pic>
    </p:spTree>
    <p:extLst>
      <p:ext uri="{BB962C8B-B14F-4D97-AF65-F5344CB8AC3E}">
        <p14:creationId xmlns:p14="http://schemas.microsoft.com/office/powerpoint/2010/main" val="390490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5"/>
          <p:cNvGrpSpPr>
            <a:grpSpLocks/>
          </p:cNvGrpSpPr>
          <p:nvPr/>
        </p:nvGrpSpPr>
        <p:grpSpPr bwMode="auto">
          <a:xfrm>
            <a:off x="9540876"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1676400" y="-9525"/>
            <a:ext cx="8991600" cy="553998"/>
          </a:xfrm>
          <a:prstGeom prst="rect">
            <a:avLst/>
          </a:prstGeom>
          <a:noFill/>
          <a:ln w="9525">
            <a:noFill/>
            <a:miter lim="800000"/>
            <a:headEnd/>
            <a:tailEnd/>
          </a:ln>
          <a:effectLst/>
        </p:spPr>
        <p:txBody>
          <a:bodyPr wrap="square">
            <a:spAutoFit/>
          </a:bodyPr>
          <a:lstStyle/>
          <a:p>
            <a:pPr eaLnBrk="1" hangingPunct="1"/>
            <a:r>
              <a:rPr lang="en-US" sz="3000" u="sng" dirty="0">
                <a:solidFill>
                  <a:srgbClr val="2D2DB9">
                    <a:lumMod val="75000"/>
                  </a:srgbClr>
                </a:solidFill>
                <a:latin typeface="Arial" charset="0"/>
              </a:rPr>
              <a:t>Best practices for dimension &amp; extension lines</a:t>
            </a:r>
          </a:p>
        </p:txBody>
      </p:sp>
      <p:sp>
        <p:nvSpPr>
          <p:cNvPr id="61" name="Rectangle 60"/>
          <p:cNvSpPr/>
          <p:nvPr/>
        </p:nvSpPr>
        <p:spPr>
          <a:xfrm>
            <a:off x="885825" y="685800"/>
            <a:ext cx="10572750" cy="1446550"/>
          </a:xfrm>
          <a:prstGeom prst="rect">
            <a:avLst/>
          </a:prstGeom>
          <a:solidFill>
            <a:schemeClr val="accent5">
              <a:lumMod val="40000"/>
              <a:lumOff val="60000"/>
            </a:schemeClr>
          </a:solidFill>
        </p:spPr>
        <p:txBody>
          <a:bodyPr wrap="square">
            <a:spAutoFit/>
          </a:bodyPr>
          <a:lstStyle/>
          <a:p>
            <a:pPr marL="514350" indent="-514350" algn="just">
              <a:buFont typeface="+mj-lt"/>
              <a:buAutoNum type="arabicPeriod"/>
            </a:pPr>
            <a:r>
              <a:rPr lang="en-IN" sz="2200" dirty="0">
                <a:solidFill>
                  <a:srgbClr val="000000"/>
                </a:solidFill>
                <a:latin typeface="Calibri" pitchFamily="34" charset="0"/>
                <a:cs typeface="Calibri" pitchFamily="34" charset="0"/>
              </a:rPr>
              <a:t>The shorter dimensions are nearest to the object outline. </a:t>
            </a:r>
          </a:p>
          <a:p>
            <a:pPr marL="514350" indent="-514350" algn="just">
              <a:buFont typeface="+mj-lt"/>
              <a:buAutoNum type="arabicPeriod"/>
            </a:pPr>
            <a:r>
              <a:rPr lang="en-IN" sz="2200" dirty="0">
                <a:solidFill>
                  <a:srgbClr val="000000"/>
                </a:solidFill>
                <a:latin typeface="Calibri" pitchFamily="34" charset="0"/>
                <a:cs typeface="Calibri" pitchFamily="34" charset="0"/>
              </a:rPr>
              <a:t>Dimension lines should not cross extension lines as in Figure (b), which results from placing the shorter dimensions outside. Note that it is perfectly satisfactory to cross extension lines (Figure a), but they should not be shortened (Figure c).</a:t>
            </a:r>
          </a:p>
        </p:txBody>
      </p:sp>
      <p:pic>
        <p:nvPicPr>
          <p:cNvPr id="18" name="Picture 4"/>
          <p:cNvPicPr>
            <a:picLocks noChangeAspect="1" noChangeArrowheads="1"/>
          </p:cNvPicPr>
          <p:nvPr/>
        </p:nvPicPr>
        <p:blipFill>
          <a:blip r:embed="rId3"/>
          <a:srcRect/>
          <a:stretch>
            <a:fillRect/>
          </a:stretch>
        </p:blipFill>
        <p:spPr bwMode="auto">
          <a:xfrm>
            <a:off x="1676400" y="4617509"/>
            <a:ext cx="8839200" cy="1964266"/>
          </a:xfrm>
          <a:prstGeom prst="rect">
            <a:avLst/>
          </a:prstGeom>
          <a:noFill/>
          <a:ln w="9525">
            <a:noFill/>
            <a:miter lim="800000"/>
            <a:headEnd/>
            <a:tailEnd/>
          </a:ln>
          <a:effectLst/>
        </p:spPr>
      </p:pic>
      <p:pic>
        <p:nvPicPr>
          <p:cNvPr id="17413" name="Picture 5"/>
          <p:cNvPicPr>
            <a:picLocks noChangeAspect="1" noChangeArrowheads="1"/>
          </p:cNvPicPr>
          <p:nvPr/>
        </p:nvPicPr>
        <p:blipFill>
          <a:blip r:embed="rId4"/>
          <a:srcRect/>
          <a:stretch>
            <a:fillRect/>
          </a:stretch>
        </p:blipFill>
        <p:spPr bwMode="auto">
          <a:xfrm>
            <a:off x="6781800" y="2143125"/>
            <a:ext cx="3747226" cy="1752600"/>
          </a:xfrm>
          <a:prstGeom prst="rect">
            <a:avLst/>
          </a:prstGeom>
          <a:noFill/>
          <a:ln w="9525">
            <a:noFill/>
            <a:miter lim="800000"/>
            <a:headEnd/>
            <a:tailEnd/>
          </a:ln>
          <a:effectLst/>
        </p:spPr>
      </p:pic>
      <p:sp>
        <p:nvSpPr>
          <p:cNvPr id="23" name="Rectangle 22"/>
          <p:cNvSpPr/>
          <p:nvPr/>
        </p:nvSpPr>
        <p:spPr>
          <a:xfrm>
            <a:off x="885825" y="2133601"/>
            <a:ext cx="5029200" cy="2462213"/>
          </a:xfrm>
          <a:prstGeom prst="rect">
            <a:avLst/>
          </a:prstGeom>
          <a:solidFill>
            <a:schemeClr val="accent5">
              <a:lumMod val="40000"/>
              <a:lumOff val="60000"/>
            </a:schemeClr>
          </a:solidFill>
        </p:spPr>
        <p:txBody>
          <a:bodyPr wrap="square">
            <a:spAutoFit/>
          </a:bodyPr>
          <a:lstStyle/>
          <a:p>
            <a:pPr marL="514350" indent="-514350" algn="just">
              <a:buFont typeface="+mj-lt"/>
              <a:buAutoNum type="arabicPeriod" startAt="3"/>
            </a:pPr>
            <a:r>
              <a:rPr lang="en-US" sz="2200" dirty="0">
                <a:solidFill>
                  <a:srgbClr val="000000"/>
                </a:solidFill>
                <a:latin typeface="Calibri" pitchFamily="34" charset="0"/>
                <a:cs typeface="Calibri" pitchFamily="34" charset="0"/>
              </a:rPr>
              <a:t>Dimension lines should not cross each other &amp; any other lines of the object. However extension lines can cross both (fig 1).</a:t>
            </a:r>
            <a:endParaRPr lang="en-IN" sz="2200" dirty="0">
              <a:solidFill>
                <a:srgbClr val="000000"/>
              </a:solidFill>
              <a:latin typeface="Calibri" pitchFamily="34" charset="0"/>
              <a:cs typeface="Calibri" pitchFamily="34" charset="0"/>
            </a:endParaRPr>
          </a:p>
          <a:p>
            <a:pPr marL="514350" indent="-514350" algn="just">
              <a:buFont typeface="+mj-lt"/>
              <a:buAutoNum type="arabicPeriod" startAt="3"/>
            </a:pPr>
            <a:r>
              <a:rPr lang="en-IN" sz="2200" dirty="0">
                <a:solidFill>
                  <a:srgbClr val="000000"/>
                </a:solidFill>
                <a:latin typeface="Calibri" pitchFamily="34" charset="0"/>
                <a:cs typeface="Calibri" pitchFamily="34" charset="0"/>
              </a:rPr>
              <a:t>A dimension line should never coincide with or extend from any line of the drawing (Figure d).</a:t>
            </a:r>
            <a:endParaRPr lang="en-US" sz="2200" dirty="0">
              <a:solidFill>
                <a:srgbClr val="000000"/>
              </a:solidFill>
              <a:latin typeface="Calibri" pitchFamily="34" charset="0"/>
              <a:cs typeface="Calibri" pitchFamily="34" charset="0"/>
            </a:endParaRPr>
          </a:p>
        </p:txBody>
      </p:sp>
      <p:sp>
        <p:nvSpPr>
          <p:cNvPr id="25" name="Rectangle 24"/>
          <p:cNvSpPr/>
          <p:nvPr/>
        </p:nvSpPr>
        <p:spPr>
          <a:xfrm>
            <a:off x="8382000" y="4343400"/>
            <a:ext cx="622286" cy="369332"/>
          </a:xfrm>
          <a:prstGeom prst="rect">
            <a:avLst/>
          </a:prstGeom>
        </p:spPr>
        <p:txBody>
          <a:bodyPr wrap="none">
            <a:spAutoFit/>
          </a:bodyPr>
          <a:lstStyle/>
          <a:p>
            <a:r>
              <a:rPr lang="en-IN" dirty="0">
                <a:solidFill>
                  <a:srgbClr val="000000"/>
                </a:solidFill>
                <a:latin typeface="Calibri" pitchFamily="34" charset="0"/>
                <a:cs typeface="Calibri" pitchFamily="34" charset="0"/>
              </a:rPr>
              <a:t>Fig 1</a:t>
            </a:r>
            <a:endParaRPr lang="en-IN" dirty="0">
              <a:solidFill>
                <a:srgbClr val="000000"/>
              </a:solidFill>
            </a:endParaRPr>
          </a:p>
        </p:txBody>
      </p:sp>
    </p:spTree>
    <p:extLst>
      <p:ext uri="{BB962C8B-B14F-4D97-AF65-F5344CB8AC3E}">
        <p14:creationId xmlns:p14="http://schemas.microsoft.com/office/powerpoint/2010/main" val="33371613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9540876"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1676400" y="0"/>
            <a:ext cx="8991600" cy="553998"/>
          </a:xfrm>
          <a:prstGeom prst="rect">
            <a:avLst/>
          </a:prstGeom>
          <a:noFill/>
          <a:ln w="9525">
            <a:noFill/>
            <a:miter lim="800000"/>
            <a:headEnd/>
            <a:tailEnd/>
          </a:ln>
          <a:effectLst/>
        </p:spPr>
        <p:txBody>
          <a:bodyPr wrap="square">
            <a:spAutoFit/>
          </a:bodyPr>
          <a:lstStyle/>
          <a:p>
            <a:pPr eaLnBrk="1" hangingPunct="1"/>
            <a:r>
              <a:rPr lang="en-US" sz="3000" u="sng" dirty="0">
                <a:solidFill>
                  <a:srgbClr val="2D2DB9">
                    <a:lumMod val="75000"/>
                  </a:srgbClr>
                </a:solidFill>
                <a:latin typeface="Arial" charset="0"/>
              </a:rPr>
              <a:t>Best practices for dimension &amp; extension lines</a:t>
            </a:r>
          </a:p>
        </p:txBody>
      </p:sp>
      <p:sp>
        <p:nvSpPr>
          <p:cNvPr id="61" name="Rectangle 60"/>
          <p:cNvSpPr/>
          <p:nvPr/>
        </p:nvSpPr>
        <p:spPr>
          <a:xfrm>
            <a:off x="1676400" y="685801"/>
            <a:ext cx="8839200" cy="2092881"/>
          </a:xfrm>
          <a:prstGeom prst="rect">
            <a:avLst/>
          </a:prstGeom>
          <a:solidFill>
            <a:schemeClr val="accent5">
              <a:lumMod val="40000"/>
              <a:lumOff val="60000"/>
            </a:schemeClr>
          </a:solidFill>
        </p:spPr>
        <p:txBody>
          <a:bodyPr wrap="square">
            <a:spAutoFit/>
          </a:bodyPr>
          <a:lstStyle/>
          <a:p>
            <a:pPr marL="514350" indent="-514350" algn="just">
              <a:buFont typeface="+mj-lt"/>
              <a:buAutoNum type="arabicPeriod" startAt="5"/>
            </a:pPr>
            <a:r>
              <a:rPr lang="en-IN" sz="2600" dirty="0">
                <a:solidFill>
                  <a:srgbClr val="000000"/>
                </a:solidFill>
                <a:latin typeface="Calibri" pitchFamily="34" charset="0"/>
                <a:cs typeface="Calibri" pitchFamily="34" charset="0"/>
              </a:rPr>
              <a:t>Dimensions should be lined up and grouped together as much as possible, as in Figure 2a, and not as in Figure 2b. </a:t>
            </a:r>
          </a:p>
          <a:p>
            <a:pPr marL="514350" indent="-514350" algn="just">
              <a:buFont typeface="+mj-lt"/>
              <a:buAutoNum type="arabicPeriod" startAt="5"/>
            </a:pPr>
            <a:r>
              <a:rPr lang="en-IN" sz="2600" dirty="0">
                <a:solidFill>
                  <a:srgbClr val="000000"/>
                </a:solidFill>
                <a:latin typeface="Calibri" pitchFamily="34" charset="0"/>
                <a:cs typeface="Calibri" pitchFamily="34" charset="0"/>
              </a:rPr>
              <a:t>In some cases, extension lines and </a:t>
            </a:r>
            <a:r>
              <a:rPr lang="en-IN" sz="2600" dirty="0" err="1">
                <a:solidFill>
                  <a:srgbClr val="000000"/>
                </a:solidFill>
                <a:latin typeface="Calibri" pitchFamily="34" charset="0"/>
                <a:cs typeface="Calibri" pitchFamily="34" charset="0"/>
              </a:rPr>
              <a:t>center</a:t>
            </a:r>
            <a:r>
              <a:rPr lang="en-IN" sz="2600" dirty="0">
                <a:solidFill>
                  <a:srgbClr val="000000"/>
                </a:solidFill>
                <a:latin typeface="Calibri" pitchFamily="34" charset="0"/>
                <a:cs typeface="Calibri" pitchFamily="34" charset="0"/>
              </a:rPr>
              <a:t>-lines must cross visible lines of the object (Figure 3a). When this occurs, gaps should not be left in the lines (Figure 3b). </a:t>
            </a:r>
          </a:p>
        </p:txBody>
      </p:sp>
      <p:pic>
        <p:nvPicPr>
          <p:cNvPr id="18435" name="Picture 3"/>
          <p:cNvPicPr>
            <a:picLocks noChangeAspect="1" noChangeArrowheads="1"/>
          </p:cNvPicPr>
          <p:nvPr/>
        </p:nvPicPr>
        <p:blipFill>
          <a:blip r:embed="rId3"/>
          <a:srcRect/>
          <a:stretch>
            <a:fillRect/>
          </a:stretch>
        </p:blipFill>
        <p:spPr bwMode="auto">
          <a:xfrm>
            <a:off x="1676401" y="2819401"/>
            <a:ext cx="4467225" cy="1857375"/>
          </a:xfrm>
          <a:prstGeom prst="rect">
            <a:avLst/>
          </a:prstGeom>
          <a:noFill/>
          <a:ln w="9525">
            <a:noFill/>
            <a:miter lim="800000"/>
            <a:headEnd/>
            <a:tailEnd/>
          </a:ln>
          <a:effectLst/>
        </p:spPr>
      </p:pic>
      <p:pic>
        <p:nvPicPr>
          <p:cNvPr id="18436" name="Picture 4"/>
          <p:cNvPicPr>
            <a:picLocks noChangeAspect="1" noChangeArrowheads="1"/>
          </p:cNvPicPr>
          <p:nvPr/>
        </p:nvPicPr>
        <p:blipFill>
          <a:blip r:embed="rId4"/>
          <a:srcRect/>
          <a:stretch>
            <a:fillRect/>
          </a:stretch>
        </p:blipFill>
        <p:spPr bwMode="auto">
          <a:xfrm>
            <a:off x="6308952" y="2819400"/>
            <a:ext cx="4111398" cy="1864278"/>
          </a:xfrm>
          <a:prstGeom prst="rect">
            <a:avLst/>
          </a:prstGeom>
          <a:noFill/>
          <a:ln w="9525">
            <a:noFill/>
            <a:miter lim="800000"/>
            <a:headEnd/>
            <a:tailEnd/>
          </a:ln>
          <a:effectLst/>
        </p:spPr>
      </p:pic>
      <p:sp>
        <p:nvSpPr>
          <p:cNvPr id="16" name="Rectangle 15"/>
          <p:cNvSpPr/>
          <p:nvPr/>
        </p:nvSpPr>
        <p:spPr>
          <a:xfrm>
            <a:off x="3581400" y="4648200"/>
            <a:ext cx="622286" cy="369332"/>
          </a:xfrm>
          <a:prstGeom prst="rect">
            <a:avLst/>
          </a:prstGeom>
        </p:spPr>
        <p:txBody>
          <a:bodyPr wrap="none">
            <a:spAutoFit/>
          </a:bodyPr>
          <a:lstStyle/>
          <a:p>
            <a:r>
              <a:rPr lang="en-IN" dirty="0">
                <a:solidFill>
                  <a:srgbClr val="000000"/>
                </a:solidFill>
                <a:latin typeface="Calibri" pitchFamily="34" charset="0"/>
                <a:cs typeface="Calibri" pitchFamily="34" charset="0"/>
              </a:rPr>
              <a:t>Fig 2</a:t>
            </a:r>
            <a:endParaRPr lang="en-IN" dirty="0">
              <a:solidFill>
                <a:srgbClr val="000000"/>
              </a:solidFill>
            </a:endParaRPr>
          </a:p>
        </p:txBody>
      </p:sp>
      <p:sp>
        <p:nvSpPr>
          <p:cNvPr id="19" name="Rectangle 18"/>
          <p:cNvSpPr/>
          <p:nvPr/>
        </p:nvSpPr>
        <p:spPr>
          <a:xfrm>
            <a:off x="8305800" y="4648200"/>
            <a:ext cx="622286" cy="369332"/>
          </a:xfrm>
          <a:prstGeom prst="rect">
            <a:avLst/>
          </a:prstGeom>
        </p:spPr>
        <p:txBody>
          <a:bodyPr wrap="none">
            <a:spAutoFit/>
          </a:bodyPr>
          <a:lstStyle/>
          <a:p>
            <a:r>
              <a:rPr lang="en-IN" dirty="0">
                <a:solidFill>
                  <a:srgbClr val="000000"/>
                </a:solidFill>
                <a:latin typeface="Calibri" pitchFamily="34" charset="0"/>
                <a:cs typeface="Calibri" pitchFamily="34" charset="0"/>
              </a:rPr>
              <a:t>Fig 3</a:t>
            </a:r>
            <a:endParaRPr lang="en-IN" dirty="0">
              <a:solidFill>
                <a:srgbClr val="000000"/>
              </a:solidFill>
            </a:endParaRPr>
          </a:p>
        </p:txBody>
      </p:sp>
      <p:pic>
        <p:nvPicPr>
          <p:cNvPr id="21" name="Picture 5"/>
          <p:cNvPicPr>
            <a:picLocks noChangeAspect="1" noChangeArrowheads="1"/>
          </p:cNvPicPr>
          <p:nvPr/>
        </p:nvPicPr>
        <p:blipFill>
          <a:blip r:embed="rId5" cstate="print"/>
          <a:srcRect t="10900" r="49206" b="40049"/>
          <a:stretch>
            <a:fillRect/>
          </a:stretch>
        </p:blipFill>
        <p:spPr bwMode="auto">
          <a:xfrm>
            <a:off x="6248400" y="4876800"/>
            <a:ext cx="1752600" cy="685800"/>
          </a:xfrm>
          <a:prstGeom prst="rect">
            <a:avLst/>
          </a:prstGeom>
          <a:noFill/>
          <a:ln w="9525">
            <a:solidFill>
              <a:srgbClr val="6600CC"/>
            </a:solidFill>
            <a:miter lim="800000"/>
            <a:headEnd/>
            <a:tailEnd/>
          </a:ln>
          <a:effectLst/>
        </p:spPr>
      </p:pic>
      <p:sp>
        <p:nvSpPr>
          <p:cNvPr id="22" name="Rectangle 21"/>
          <p:cNvSpPr/>
          <p:nvPr/>
        </p:nvSpPr>
        <p:spPr>
          <a:xfrm>
            <a:off x="1676400" y="5029201"/>
            <a:ext cx="4495800" cy="1692771"/>
          </a:xfrm>
          <a:prstGeom prst="rect">
            <a:avLst/>
          </a:prstGeom>
          <a:solidFill>
            <a:schemeClr val="accent5">
              <a:lumMod val="40000"/>
              <a:lumOff val="60000"/>
            </a:schemeClr>
          </a:solidFill>
        </p:spPr>
        <p:txBody>
          <a:bodyPr wrap="square">
            <a:spAutoFit/>
          </a:bodyPr>
          <a:lstStyle/>
          <a:p>
            <a:pPr marL="514350" indent="-514350" algn="just">
              <a:buFont typeface="+mj-lt"/>
              <a:buAutoNum type="arabicPeriod" startAt="7"/>
            </a:pPr>
            <a:r>
              <a:rPr lang="en-US" sz="2600" dirty="0">
                <a:solidFill>
                  <a:srgbClr val="000000"/>
                </a:solidFill>
                <a:latin typeface="Calibri" pitchFamily="34" charset="0"/>
                <a:cs typeface="Calibri" pitchFamily="34" charset="0"/>
              </a:rPr>
              <a:t>Dimensions should be placed outside the views (a). Placed inside if more clear and readable (b). </a:t>
            </a:r>
          </a:p>
        </p:txBody>
      </p:sp>
      <p:pic>
        <p:nvPicPr>
          <p:cNvPr id="17" name="Picture 5"/>
          <p:cNvPicPr>
            <a:picLocks noChangeAspect="1" noChangeArrowheads="1"/>
          </p:cNvPicPr>
          <p:nvPr/>
        </p:nvPicPr>
        <p:blipFill>
          <a:blip r:embed="rId5" cstate="print"/>
          <a:srcRect l="50794" t="10900" b="12799"/>
          <a:stretch>
            <a:fillRect/>
          </a:stretch>
        </p:blipFill>
        <p:spPr bwMode="auto">
          <a:xfrm>
            <a:off x="6248400" y="5638800"/>
            <a:ext cx="1771650" cy="1066800"/>
          </a:xfrm>
          <a:prstGeom prst="rect">
            <a:avLst/>
          </a:prstGeom>
          <a:noFill/>
          <a:ln w="9525">
            <a:solidFill>
              <a:srgbClr val="6600CC"/>
            </a:solidFill>
            <a:miter lim="800000"/>
            <a:headEnd/>
            <a:tailEnd/>
          </a:ln>
          <a:effectLst/>
        </p:spPr>
      </p:pic>
      <p:pic>
        <p:nvPicPr>
          <p:cNvPr id="19458" name="Picture 2"/>
          <p:cNvPicPr>
            <a:picLocks noChangeAspect="1" noChangeArrowheads="1"/>
          </p:cNvPicPr>
          <p:nvPr/>
        </p:nvPicPr>
        <p:blipFill>
          <a:blip r:embed="rId6"/>
          <a:srcRect/>
          <a:stretch>
            <a:fillRect/>
          </a:stretch>
        </p:blipFill>
        <p:spPr bwMode="auto">
          <a:xfrm>
            <a:off x="7696200" y="6477000"/>
            <a:ext cx="266700" cy="171450"/>
          </a:xfrm>
          <a:prstGeom prst="rect">
            <a:avLst/>
          </a:prstGeom>
          <a:noFill/>
          <a:ln w="9525">
            <a:noFill/>
            <a:miter lim="800000"/>
            <a:headEnd/>
            <a:tailEnd/>
          </a:ln>
          <a:effectLst/>
        </p:spPr>
      </p:pic>
      <p:pic>
        <p:nvPicPr>
          <p:cNvPr id="19459" name="Picture 3"/>
          <p:cNvPicPr>
            <a:picLocks noChangeAspect="1" noChangeArrowheads="1"/>
          </p:cNvPicPr>
          <p:nvPr/>
        </p:nvPicPr>
        <p:blipFill>
          <a:blip r:embed="rId7"/>
          <a:srcRect/>
          <a:stretch>
            <a:fillRect/>
          </a:stretch>
        </p:blipFill>
        <p:spPr bwMode="auto">
          <a:xfrm>
            <a:off x="8610600" y="6477001"/>
            <a:ext cx="266700" cy="161925"/>
          </a:xfrm>
          <a:prstGeom prst="rect">
            <a:avLst/>
          </a:prstGeom>
          <a:noFill/>
          <a:ln w="9525">
            <a:noFill/>
            <a:miter lim="800000"/>
            <a:headEnd/>
            <a:tailEnd/>
          </a:ln>
          <a:effectLst/>
        </p:spPr>
      </p:pic>
      <p:pic>
        <p:nvPicPr>
          <p:cNvPr id="19460" name="Picture 4"/>
          <p:cNvPicPr>
            <a:picLocks noChangeAspect="1" noChangeArrowheads="1"/>
          </p:cNvPicPr>
          <p:nvPr/>
        </p:nvPicPr>
        <p:blipFill>
          <a:blip r:embed="rId8"/>
          <a:srcRect l="50000"/>
          <a:stretch>
            <a:fillRect/>
          </a:stretch>
        </p:blipFill>
        <p:spPr bwMode="auto">
          <a:xfrm>
            <a:off x="8839201" y="5857876"/>
            <a:ext cx="1700213" cy="1000125"/>
          </a:xfrm>
          <a:prstGeom prst="rect">
            <a:avLst/>
          </a:prstGeom>
          <a:noFill/>
          <a:ln w="9525">
            <a:noFill/>
            <a:miter lim="800000"/>
            <a:headEnd/>
            <a:tailEnd/>
          </a:ln>
          <a:effectLst/>
        </p:spPr>
      </p:pic>
      <p:pic>
        <p:nvPicPr>
          <p:cNvPr id="23" name="Picture 5"/>
          <p:cNvPicPr>
            <a:picLocks noChangeAspect="1" noChangeArrowheads="1"/>
          </p:cNvPicPr>
          <p:nvPr/>
        </p:nvPicPr>
        <p:blipFill>
          <a:blip r:embed="rId8"/>
          <a:srcRect r="50700"/>
          <a:stretch>
            <a:fillRect/>
          </a:stretch>
        </p:blipFill>
        <p:spPr bwMode="auto">
          <a:xfrm>
            <a:off x="8839200" y="4876801"/>
            <a:ext cx="1676400" cy="1000125"/>
          </a:xfrm>
          <a:prstGeom prst="rect">
            <a:avLst/>
          </a:prstGeom>
          <a:noFill/>
          <a:ln w="9525">
            <a:noFill/>
            <a:miter lim="800000"/>
            <a:headEnd/>
            <a:tailEnd/>
          </a:ln>
          <a:effectLst/>
        </p:spPr>
      </p:pic>
    </p:spTree>
    <p:extLst>
      <p:ext uri="{BB962C8B-B14F-4D97-AF65-F5344CB8AC3E}">
        <p14:creationId xmlns:p14="http://schemas.microsoft.com/office/powerpoint/2010/main" val="34527345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1676400" y="1044714"/>
          <a:ext cx="8839200" cy="295656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370840">
                <a:tc>
                  <a:txBody>
                    <a:bodyPr/>
                    <a:lstStyle/>
                    <a:p>
                      <a:r>
                        <a:rPr lang="en-US" sz="2000" dirty="0"/>
                        <a:t>Aligned system</a:t>
                      </a:r>
                      <a:endParaRPr lang="en-IN" sz="2000" dirty="0"/>
                    </a:p>
                  </a:txBody>
                  <a:tcPr/>
                </a:tc>
                <a:tc>
                  <a:txBody>
                    <a:bodyPr/>
                    <a:lstStyle/>
                    <a:p>
                      <a:r>
                        <a:rPr lang="en-US" sz="2000" dirty="0"/>
                        <a:t>Unidirectional system</a:t>
                      </a:r>
                      <a:endParaRPr lang="en-IN" sz="2000" dirty="0"/>
                    </a:p>
                  </a:txBody>
                  <a:tcPr/>
                </a:tc>
                <a:extLst>
                  <a:ext uri="{0D108BD9-81ED-4DB2-BD59-A6C34878D82A}">
                    <a16:rowId xmlns:a16="http://schemas.microsoft.com/office/drawing/2014/main" val="10000"/>
                  </a:ext>
                </a:extLst>
              </a:tr>
              <a:tr h="370840">
                <a:tc>
                  <a:txBody>
                    <a:bodyPr/>
                    <a:lstStyle/>
                    <a:p>
                      <a:pPr marL="342900" indent="-342900" algn="just">
                        <a:buFont typeface="+mj-lt"/>
                        <a:buAutoNum type="arabicPeriod"/>
                      </a:pPr>
                      <a:r>
                        <a:rPr lang="en-US" sz="1800" b="0" u="none" dirty="0">
                          <a:latin typeface="Times-Roman" charset="0"/>
                        </a:rPr>
                        <a:t>Dimensions </a:t>
                      </a:r>
                      <a:r>
                        <a:rPr lang="en-US" sz="1800" b="0" dirty="0">
                          <a:latin typeface="Times-Roman" charset="0"/>
                        </a:rPr>
                        <a:t>are placed perpendicular to the dimension line.</a:t>
                      </a:r>
                    </a:p>
                    <a:p>
                      <a:pPr marL="342900" indent="-342900" algn="just">
                        <a:buFont typeface="+mj-lt"/>
                        <a:buAutoNum type="arabicPeriod"/>
                      </a:pPr>
                      <a:r>
                        <a:rPr lang="en-US" sz="1800" b="0" dirty="0">
                          <a:latin typeface="Times-Roman" charset="0"/>
                        </a:rPr>
                        <a:t>Horizontal and inclined dimensions can be read from the bottom of the drawing.</a:t>
                      </a:r>
                      <a:r>
                        <a:rPr lang="en-US" sz="1800" b="0" baseline="0" dirty="0">
                          <a:latin typeface="Times-Roman" charset="0"/>
                        </a:rPr>
                        <a:t> Vertical dimensions can be read from the right-hand side of the drawing.</a:t>
                      </a:r>
                    </a:p>
                    <a:p>
                      <a:pPr marL="342900" indent="-342900" algn="just">
                        <a:buFont typeface="+mj-lt"/>
                        <a:buAutoNum type="arabicPeriod"/>
                      </a:pPr>
                      <a:r>
                        <a:rPr lang="en-US" sz="1800" b="0" baseline="0" dirty="0">
                          <a:latin typeface="Times-Roman" charset="0"/>
                        </a:rPr>
                        <a:t>All dimensions are placed above the midpoint of dimension lines.</a:t>
                      </a:r>
                      <a:endParaRPr lang="en-IN" sz="1800" b="0" dirty="0"/>
                    </a:p>
                  </a:txBody>
                  <a:tcPr/>
                </a:tc>
                <a:tc>
                  <a:txBody>
                    <a:bodyPr/>
                    <a:lstStyle/>
                    <a:p>
                      <a:pPr marL="361950" indent="-361950" algn="just">
                        <a:buFont typeface="+mj-lt"/>
                        <a:buAutoNum type="arabicPeriod"/>
                      </a:pPr>
                      <a:r>
                        <a:rPr lang="en-US" sz="1800" b="0" u="none" dirty="0">
                          <a:latin typeface="Times-Roman" charset="0"/>
                        </a:rPr>
                        <a:t>Dimensions</a:t>
                      </a:r>
                      <a:r>
                        <a:rPr lang="en-US" sz="1800" b="0" dirty="0">
                          <a:latin typeface="Times-Roman" charset="0"/>
                        </a:rPr>
                        <a:t> are placed vertically irrespective of dimension lines.</a:t>
                      </a:r>
                    </a:p>
                    <a:p>
                      <a:pPr marL="361950" indent="-361950" algn="just">
                        <a:buFont typeface="+mj-lt"/>
                        <a:buAutoNum type="arabicPeriod"/>
                      </a:pPr>
                      <a:r>
                        <a:rPr lang="en-US" sz="1800" b="0" dirty="0">
                          <a:latin typeface="Times-Roman" charset="0"/>
                        </a:rPr>
                        <a:t>All dimensions can be read from the bottom of the drawing.</a:t>
                      </a:r>
                    </a:p>
                    <a:p>
                      <a:pPr marL="361950" indent="-361950" algn="just">
                        <a:buFont typeface="+mj-lt"/>
                        <a:buAutoNum type="arabicPeriod"/>
                      </a:pPr>
                      <a:r>
                        <a:rPr lang="en-US" sz="1800" b="0" dirty="0">
                          <a:latin typeface="Times-Roman" charset="0"/>
                        </a:rPr>
                        <a:t>Horizontal dimensions are placed above the midpoint of dimension lines. Vertical and inclined dimensions are placed at the middle of dimension lines by breaking them.</a:t>
                      </a:r>
                      <a:endParaRPr lang="en-IN" sz="1800" b="0" dirty="0">
                        <a:latin typeface="+mn-lt"/>
                        <a:cs typeface="Calibri" pitchFamily="34" charset="0"/>
                      </a:endParaRPr>
                    </a:p>
                  </a:txBody>
                  <a:tcPr/>
                </a:tc>
                <a:extLst>
                  <a:ext uri="{0D108BD9-81ED-4DB2-BD59-A6C34878D82A}">
                    <a16:rowId xmlns:a16="http://schemas.microsoft.com/office/drawing/2014/main" val="10001"/>
                  </a:ext>
                </a:extLst>
              </a:tr>
            </a:tbl>
          </a:graphicData>
        </a:graphic>
      </p:graphicFrame>
      <p:grpSp>
        <p:nvGrpSpPr>
          <p:cNvPr id="2" name="Group 55"/>
          <p:cNvGrpSpPr>
            <a:grpSpLocks/>
          </p:cNvGrpSpPr>
          <p:nvPr/>
        </p:nvGrpSpPr>
        <p:grpSpPr bwMode="auto">
          <a:xfrm>
            <a:off x="9540876"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28" name="Text Box 25"/>
          <p:cNvSpPr txBox="1">
            <a:spLocks noChangeArrowheads="1"/>
          </p:cNvSpPr>
          <p:nvPr/>
        </p:nvSpPr>
        <p:spPr bwMode="auto">
          <a:xfrm>
            <a:off x="1676400" y="6489"/>
            <a:ext cx="8991600" cy="553998"/>
          </a:xfrm>
          <a:prstGeom prst="rect">
            <a:avLst/>
          </a:prstGeom>
          <a:noFill/>
          <a:ln w="9525">
            <a:noFill/>
            <a:miter lim="800000"/>
            <a:headEnd/>
            <a:tailEnd/>
          </a:ln>
          <a:effectLst/>
        </p:spPr>
        <p:txBody>
          <a:bodyPr wrap="square">
            <a:spAutoFit/>
          </a:bodyPr>
          <a:lstStyle/>
          <a:p>
            <a:pPr eaLnBrk="1" hangingPunct="1"/>
            <a:r>
              <a:rPr lang="en-US" sz="3000" u="sng" dirty="0">
                <a:solidFill>
                  <a:srgbClr val="7030A0"/>
                </a:solidFill>
                <a:latin typeface="Arial" charset="0"/>
              </a:rPr>
              <a:t>Systems of dimensioning</a:t>
            </a:r>
          </a:p>
        </p:txBody>
      </p:sp>
      <p:sp>
        <p:nvSpPr>
          <p:cNvPr id="17" name="Rectangle 16"/>
          <p:cNvSpPr/>
          <p:nvPr/>
        </p:nvSpPr>
        <p:spPr>
          <a:xfrm>
            <a:off x="1676400" y="587514"/>
            <a:ext cx="8839200" cy="400110"/>
          </a:xfrm>
          <a:prstGeom prst="rect">
            <a:avLst/>
          </a:prstGeom>
          <a:solidFill>
            <a:srgbClr val="FFEFBD"/>
          </a:solidFill>
        </p:spPr>
        <p:txBody>
          <a:bodyPr wrap="square">
            <a:spAutoFit/>
          </a:bodyPr>
          <a:lstStyle/>
          <a:p>
            <a:pPr algn="just"/>
            <a:r>
              <a:rPr lang="en-US" sz="2000" dirty="0">
                <a:solidFill>
                  <a:srgbClr val="000000"/>
                </a:solidFill>
                <a:latin typeface="Calibri" pitchFamily="34" charset="0"/>
                <a:cs typeface="Calibri" pitchFamily="34" charset="0"/>
              </a:rPr>
              <a:t>For placing the dimensions on the drawing, following systems can be adopted.</a:t>
            </a:r>
          </a:p>
        </p:txBody>
      </p:sp>
      <p:pic>
        <p:nvPicPr>
          <p:cNvPr id="18" name="Picture 2"/>
          <p:cNvPicPr>
            <a:picLocks noChangeAspect="1" noChangeArrowheads="1"/>
          </p:cNvPicPr>
          <p:nvPr/>
        </p:nvPicPr>
        <p:blipFill>
          <a:blip r:embed="rId3" cstate="print"/>
          <a:srcRect/>
          <a:stretch>
            <a:fillRect/>
          </a:stretch>
        </p:blipFill>
        <p:spPr bwMode="auto">
          <a:xfrm>
            <a:off x="2819401" y="4016514"/>
            <a:ext cx="2457061" cy="1995514"/>
          </a:xfrm>
          <a:prstGeom prst="rect">
            <a:avLst/>
          </a:prstGeom>
          <a:noFill/>
          <a:ln w="9525">
            <a:noFill/>
            <a:miter lim="800000"/>
            <a:headEnd/>
            <a:tailEnd/>
          </a:ln>
        </p:spPr>
      </p:pic>
      <p:pic>
        <p:nvPicPr>
          <p:cNvPr id="20" name="Picture 2"/>
          <p:cNvPicPr>
            <a:picLocks noChangeAspect="1" noChangeArrowheads="1"/>
          </p:cNvPicPr>
          <p:nvPr/>
        </p:nvPicPr>
        <p:blipFill>
          <a:blip r:embed="rId4" cstate="print"/>
          <a:srcRect/>
          <a:stretch>
            <a:fillRect/>
          </a:stretch>
        </p:blipFill>
        <p:spPr bwMode="auto">
          <a:xfrm>
            <a:off x="7315201" y="4016515"/>
            <a:ext cx="2498383" cy="1941133"/>
          </a:xfrm>
          <a:prstGeom prst="rect">
            <a:avLst/>
          </a:prstGeom>
          <a:noFill/>
          <a:ln w="9525">
            <a:noFill/>
            <a:miter lim="800000"/>
            <a:headEnd/>
            <a:tailEnd/>
          </a:ln>
        </p:spPr>
      </p:pic>
      <p:sp>
        <p:nvSpPr>
          <p:cNvPr id="23" name="Rectangle 22"/>
          <p:cNvSpPr/>
          <p:nvPr/>
        </p:nvSpPr>
        <p:spPr>
          <a:xfrm>
            <a:off x="3810000" y="2644171"/>
            <a:ext cx="4572000" cy="507831"/>
          </a:xfrm>
          <a:prstGeom prst="rect">
            <a:avLst/>
          </a:prstGeom>
        </p:spPr>
        <p:txBody>
          <a:bodyPr>
            <a:spAutoFit/>
          </a:bodyPr>
          <a:lstStyle/>
          <a:p>
            <a:pPr marL="342900" indent="-342900" algn="just">
              <a:lnSpc>
                <a:spcPct val="150000"/>
              </a:lnSpc>
              <a:spcBef>
                <a:spcPct val="50000"/>
              </a:spcBef>
            </a:pPr>
            <a:endParaRPr lang="en-US" dirty="0">
              <a:solidFill>
                <a:srgbClr val="FF0000"/>
              </a:solidFill>
              <a:latin typeface="Times-Roman" charset="0"/>
            </a:endParaRPr>
          </a:p>
        </p:txBody>
      </p:sp>
      <p:sp>
        <p:nvSpPr>
          <p:cNvPr id="24" name="Rectangle 23"/>
          <p:cNvSpPr/>
          <p:nvPr/>
        </p:nvSpPr>
        <p:spPr>
          <a:xfrm>
            <a:off x="1676400" y="6150114"/>
            <a:ext cx="8839200" cy="707886"/>
          </a:xfrm>
          <a:prstGeom prst="rect">
            <a:avLst/>
          </a:prstGeom>
          <a:solidFill>
            <a:srgbClr val="FFEFBD"/>
          </a:solidFill>
        </p:spPr>
        <p:txBody>
          <a:bodyPr wrap="square">
            <a:spAutoFit/>
          </a:bodyPr>
          <a:lstStyle/>
          <a:p>
            <a:pPr algn="just"/>
            <a:r>
              <a:rPr lang="en-US" sz="2000" dirty="0">
                <a:solidFill>
                  <a:srgbClr val="000000"/>
                </a:solidFill>
                <a:latin typeface="Calibri" pitchFamily="34" charset="0"/>
                <a:cs typeface="Calibri" pitchFamily="34" charset="0"/>
              </a:rPr>
              <a:t>All the dimensions on a drawing must be shown using either Aligned System or Unidirectional System. Two systems should not be mixed on the same drawing.</a:t>
            </a:r>
          </a:p>
        </p:txBody>
      </p:sp>
      <p:sp>
        <p:nvSpPr>
          <p:cNvPr id="26" name="Text Box 25"/>
          <p:cNvSpPr txBox="1">
            <a:spLocks noChangeArrowheads="1"/>
          </p:cNvSpPr>
          <p:nvPr/>
        </p:nvSpPr>
        <p:spPr bwMode="auto">
          <a:xfrm>
            <a:off x="1676400" y="5562600"/>
            <a:ext cx="1143000" cy="553998"/>
          </a:xfrm>
          <a:prstGeom prst="rect">
            <a:avLst/>
          </a:prstGeom>
          <a:noFill/>
          <a:ln w="9525">
            <a:noFill/>
            <a:miter lim="800000"/>
            <a:headEnd/>
            <a:tailEnd/>
          </a:ln>
          <a:effectLst/>
        </p:spPr>
        <p:txBody>
          <a:bodyPr wrap="square">
            <a:spAutoFit/>
          </a:bodyPr>
          <a:lstStyle/>
          <a:p>
            <a:pPr eaLnBrk="1" hangingPunct="1"/>
            <a:r>
              <a:rPr lang="en-US" sz="3000" u="sng" dirty="0">
                <a:solidFill>
                  <a:srgbClr val="7030A0"/>
                </a:solidFill>
                <a:latin typeface="Arial" charset="0"/>
              </a:rPr>
              <a:t>Note </a:t>
            </a:r>
          </a:p>
        </p:txBody>
      </p:sp>
    </p:spTree>
    <p:extLst>
      <p:ext uri="{BB962C8B-B14F-4D97-AF65-F5344CB8AC3E}">
        <p14:creationId xmlns:p14="http://schemas.microsoft.com/office/powerpoint/2010/main" val="40492488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3729660653"/>
              </p:ext>
            </p:extLst>
          </p:nvPr>
        </p:nvGraphicFramePr>
        <p:xfrm>
          <a:off x="1676400" y="609600"/>
          <a:ext cx="8839200" cy="3596640"/>
        </p:xfrm>
        <a:graphic>
          <a:graphicData uri="http://schemas.openxmlformats.org/drawingml/2006/table">
            <a:tbl>
              <a:tblPr firstRow="1" bandRow="1">
                <a:tableStyleId>{5C22544A-7EE6-4342-B048-85BDC9FD1C3A}</a:tableStyleId>
              </a:tblPr>
              <a:tblGrid>
                <a:gridCol w="2946400">
                  <a:extLst>
                    <a:ext uri="{9D8B030D-6E8A-4147-A177-3AD203B41FA5}">
                      <a16:colId xmlns:a16="http://schemas.microsoft.com/office/drawing/2014/main" val="20000"/>
                    </a:ext>
                  </a:extLst>
                </a:gridCol>
                <a:gridCol w="2946400">
                  <a:extLst>
                    <a:ext uri="{9D8B030D-6E8A-4147-A177-3AD203B41FA5}">
                      <a16:colId xmlns:a16="http://schemas.microsoft.com/office/drawing/2014/main" val="20001"/>
                    </a:ext>
                  </a:extLst>
                </a:gridCol>
                <a:gridCol w="2946400">
                  <a:extLst>
                    <a:ext uri="{9D8B030D-6E8A-4147-A177-3AD203B41FA5}">
                      <a16:colId xmlns:a16="http://schemas.microsoft.com/office/drawing/2014/main" val="20002"/>
                    </a:ext>
                  </a:extLst>
                </a:gridCol>
              </a:tblGrid>
              <a:tr h="370840">
                <a:tc>
                  <a:txBody>
                    <a:bodyPr/>
                    <a:lstStyle/>
                    <a:p>
                      <a:r>
                        <a:rPr lang="en-US" sz="2000" dirty="0"/>
                        <a:t>Chain dimensioning</a:t>
                      </a:r>
                      <a:endParaRPr lang="en-IN" sz="2000" dirty="0"/>
                    </a:p>
                  </a:txBody>
                  <a:tcPr/>
                </a:tc>
                <a:tc>
                  <a:txBody>
                    <a:bodyPr/>
                    <a:lstStyle/>
                    <a:p>
                      <a:r>
                        <a:rPr lang="en-US" sz="2000" dirty="0"/>
                        <a:t>Parallel dimensioning</a:t>
                      </a:r>
                      <a:endParaRPr lang="en-IN" sz="2000" dirty="0"/>
                    </a:p>
                  </a:txBody>
                  <a:tcPr/>
                </a:tc>
                <a:tc>
                  <a:txBody>
                    <a:bodyPr/>
                    <a:lstStyle/>
                    <a:p>
                      <a:r>
                        <a:rPr lang="en-US" sz="2000" dirty="0"/>
                        <a:t>Combined dimensioning</a:t>
                      </a:r>
                      <a:endParaRPr lang="en-IN" sz="2000" dirty="0"/>
                    </a:p>
                  </a:txBody>
                  <a:tcPr/>
                </a:tc>
                <a:extLst>
                  <a:ext uri="{0D108BD9-81ED-4DB2-BD59-A6C34878D82A}">
                    <a16:rowId xmlns:a16="http://schemas.microsoft.com/office/drawing/2014/main" val="10000"/>
                  </a:ext>
                </a:extLst>
              </a:tr>
              <a:tr h="370840">
                <a:tc>
                  <a:txBody>
                    <a:bodyPr/>
                    <a:lstStyle/>
                    <a:p>
                      <a:pPr marL="0" indent="0" algn="just">
                        <a:buFont typeface="+mj-lt"/>
                        <a:buNone/>
                      </a:pPr>
                      <a:r>
                        <a:rPr lang="en-US" sz="1800" b="0" u="none" dirty="0">
                          <a:latin typeface="+mn-lt"/>
                        </a:rPr>
                        <a:t>All dimensions are aligned in such a way that an arrowhead of one dimension touches tip-to-tip</a:t>
                      </a:r>
                      <a:r>
                        <a:rPr lang="en-US" sz="1800" b="0" u="none" baseline="0" dirty="0">
                          <a:latin typeface="+mn-lt"/>
                        </a:rPr>
                        <a:t> the arrowhead of adjacent dimension. The overall dimension is placed outside the other smaller dimensions.</a:t>
                      </a:r>
                    </a:p>
                  </a:txBody>
                  <a:tcPr/>
                </a:tc>
                <a:tc>
                  <a:txBody>
                    <a:bodyPr/>
                    <a:lstStyle/>
                    <a:p>
                      <a:pPr marL="0" indent="0" algn="just">
                        <a:buFont typeface="+mj-lt"/>
                        <a:buNone/>
                      </a:pPr>
                      <a:r>
                        <a:rPr lang="en-US" sz="1800" b="0" u="none" dirty="0">
                          <a:latin typeface="+mn-lt"/>
                        </a:rPr>
                        <a:t>All dimensions are shown from a common reference line. All dimensions share a common extension line. This is adopted when dimensions have to be established from a particular datum surface.</a:t>
                      </a:r>
                      <a:endParaRPr lang="en-IN" sz="1800" b="0" dirty="0">
                        <a:latin typeface="+mn-lt"/>
                        <a:cs typeface="Calibri" pitchFamily="34" charset="0"/>
                      </a:endParaRPr>
                    </a:p>
                  </a:txBody>
                  <a:tcPr/>
                </a:tc>
                <a:tc>
                  <a:txBody>
                    <a:bodyPr/>
                    <a:lstStyle/>
                    <a:p>
                      <a:pPr marL="0" indent="0" algn="just">
                        <a:buFont typeface="+mj-lt"/>
                        <a:buNone/>
                      </a:pPr>
                      <a:r>
                        <a:rPr lang="en-US" sz="1800" b="0" dirty="0">
                          <a:latin typeface="+mn-lt"/>
                          <a:cs typeface="Calibri" pitchFamily="34" charset="0"/>
                        </a:rPr>
                        <a:t>Both the methods (chain &amp; parallel) are used on the same drawing</a:t>
                      </a:r>
                      <a:endParaRPr lang="en-IN" sz="1800" b="0" dirty="0">
                        <a:latin typeface="+mn-lt"/>
                        <a:cs typeface="Calibri" pitchFamily="34" charset="0"/>
                      </a:endParaRPr>
                    </a:p>
                  </a:txBody>
                  <a:tcPr/>
                </a:tc>
                <a:extLst>
                  <a:ext uri="{0D108BD9-81ED-4DB2-BD59-A6C34878D82A}">
                    <a16:rowId xmlns:a16="http://schemas.microsoft.com/office/drawing/2014/main" val="10001"/>
                  </a:ext>
                </a:extLst>
              </a:tr>
              <a:tr h="370840">
                <a:tc>
                  <a:txBody>
                    <a:bodyPr/>
                    <a:lstStyle/>
                    <a:p>
                      <a:pPr marL="0" indent="0" algn="just">
                        <a:buFont typeface="+mj-lt"/>
                        <a:buNone/>
                      </a:pPr>
                      <a:endParaRPr lang="en-US" sz="1800" b="0" u="none" baseline="0" dirty="0">
                        <a:latin typeface="+mn-lt"/>
                      </a:endParaRPr>
                    </a:p>
                  </a:txBody>
                  <a:tcPr/>
                </a:tc>
                <a:tc>
                  <a:txBody>
                    <a:bodyPr/>
                    <a:lstStyle/>
                    <a:p>
                      <a:pPr marL="0" indent="0" algn="just">
                        <a:buFont typeface="+mj-lt"/>
                        <a:buNone/>
                      </a:pPr>
                      <a:r>
                        <a:rPr lang="en-US" sz="1800" b="0" dirty="0">
                          <a:latin typeface="+mn-lt"/>
                          <a:cs typeface="Calibri" pitchFamily="34" charset="0"/>
                        </a:rPr>
                        <a:t>Used where a number of dimensions have a common datum feature</a:t>
                      </a:r>
                      <a:endParaRPr lang="en-IN" sz="1800" b="0" dirty="0">
                        <a:latin typeface="+mn-lt"/>
                        <a:cs typeface="Calibri" pitchFamily="34" charset="0"/>
                      </a:endParaRPr>
                    </a:p>
                  </a:txBody>
                  <a:tcPr/>
                </a:tc>
                <a:tc>
                  <a:txBody>
                    <a:bodyPr/>
                    <a:lstStyle/>
                    <a:p>
                      <a:pPr marL="0" indent="0" algn="just">
                        <a:buFont typeface="+mj-lt"/>
                        <a:buNone/>
                      </a:pPr>
                      <a:endParaRPr lang="en-IN" sz="1800" b="0" dirty="0">
                        <a:latin typeface="+mn-lt"/>
                        <a:cs typeface="Calibri" pitchFamily="34" charset="0"/>
                      </a:endParaRPr>
                    </a:p>
                  </a:txBody>
                  <a:tcPr/>
                </a:tc>
                <a:extLst>
                  <a:ext uri="{0D108BD9-81ED-4DB2-BD59-A6C34878D82A}">
                    <a16:rowId xmlns:a16="http://schemas.microsoft.com/office/drawing/2014/main" val="10002"/>
                  </a:ext>
                </a:extLst>
              </a:tr>
            </a:tbl>
          </a:graphicData>
        </a:graphic>
      </p:graphicFrame>
      <p:grpSp>
        <p:nvGrpSpPr>
          <p:cNvPr id="2" name="Group 55"/>
          <p:cNvGrpSpPr>
            <a:grpSpLocks/>
          </p:cNvGrpSpPr>
          <p:nvPr/>
        </p:nvGrpSpPr>
        <p:grpSpPr bwMode="auto">
          <a:xfrm>
            <a:off x="9540876"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28" name="Text Box 25"/>
          <p:cNvSpPr txBox="1">
            <a:spLocks noChangeArrowheads="1"/>
          </p:cNvSpPr>
          <p:nvPr/>
        </p:nvSpPr>
        <p:spPr bwMode="auto">
          <a:xfrm>
            <a:off x="1676400" y="54114"/>
            <a:ext cx="8991600" cy="553998"/>
          </a:xfrm>
          <a:prstGeom prst="rect">
            <a:avLst/>
          </a:prstGeom>
          <a:noFill/>
          <a:ln w="9525">
            <a:noFill/>
            <a:miter lim="800000"/>
            <a:headEnd/>
            <a:tailEnd/>
          </a:ln>
          <a:effectLst/>
        </p:spPr>
        <p:txBody>
          <a:bodyPr wrap="square">
            <a:spAutoFit/>
          </a:bodyPr>
          <a:lstStyle/>
          <a:p>
            <a:pPr eaLnBrk="1" hangingPunct="1"/>
            <a:r>
              <a:rPr lang="en-US" sz="3000" u="sng" dirty="0">
                <a:solidFill>
                  <a:srgbClr val="0070C0"/>
                </a:solidFill>
                <a:latin typeface="Arial" charset="0"/>
              </a:rPr>
              <a:t>Arrangement of dimensions</a:t>
            </a:r>
          </a:p>
        </p:txBody>
      </p:sp>
      <p:sp>
        <p:nvSpPr>
          <p:cNvPr id="23" name="Rectangle 22"/>
          <p:cNvSpPr/>
          <p:nvPr/>
        </p:nvSpPr>
        <p:spPr>
          <a:xfrm>
            <a:off x="3810000" y="2644171"/>
            <a:ext cx="4572000" cy="507831"/>
          </a:xfrm>
          <a:prstGeom prst="rect">
            <a:avLst/>
          </a:prstGeom>
        </p:spPr>
        <p:txBody>
          <a:bodyPr>
            <a:spAutoFit/>
          </a:bodyPr>
          <a:lstStyle/>
          <a:p>
            <a:pPr marL="342900" indent="-342900" algn="just">
              <a:lnSpc>
                <a:spcPct val="150000"/>
              </a:lnSpc>
              <a:spcBef>
                <a:spcPct val="50000"/>
              </a:spcBef>
            </a:pPr>
            <a:endParaRPr lang="en-US" dirty="0">
              <a:solidFill>
                <a:srgbClr val="FF0000"/>
              </a:solidFill>
              <a:latin typeface="Times-Roman" charset="0"/>
            </a:endParaRPr>
          </a:p>
        </p:txBody>
      </p:sp>
      <p:pic>
        <p:nvPicPr>
          <p:cNvPr id="20483" name="Picture 3"/>
          <p:cNvPicPr>
            <a:picLocks noChangeAspect="1" noChangeArrowheads="1"/>
          </p:cNvPicPr>
          <p:nvPr/>
        </p:nvPicPr>
        <p:blipFill>
          <a:blip r:embed="rId3"/>
          <a:srcRect/>
          <a:stretch>
            <a:fillRect/>
          </a:stretch>
        </p:blipFill>
        <p:spPr bwMode="auto">
          <a:xfrm>
            <a:off x="1828800" y="4784536"/>
            <a:ext cx="2681288" cy="2073464"/>
          </a:xfrm>
          <a:prstGeom prst="rect">
            <a:avLst/>
          </a:prstGeom>
          <a:noFill/>
          <a:ln w="9525">
            <a:noFill/>
            <a:miter lim="800000"/>
            <a:headEnd/>
            <a:tailEnd/>
          </a:ln>
          <a:effectLst/>
        </p:spPr>
      </p:pic>
      <p:pic>
        <p:nvPicPr>
          <p:cNvPr id="20484" name="Picture 4"/>
          <p:cNvPicPr>
            <a:picLocks noChangeAspect="1" noChangeArrowheads="1"/>
          </p:cNvPicPr>
          <p:nvPr/>
        </p:nvPicPr>
        <p:blipFill>
          <a:blip r:embed="rId4"/>
          <a:srcRect/>
          <a:stretch>
            <a:fillRect/>
          </a:stretch>
        </p:blipFill>
        <p:spPr bwMode="auto">
          <a:xfrm>
            <a:off x="4724401" y="4869262"/>
            <a:ext cx="2828925" cy="1988739"/>
          </a:xfrm>
          <a:prstGeom prst="rect">
            <a:avLst/>
          </a:prstGeom>
          <a:noFill/>
          <a:ln w="9525">
            <a:noFill/>
            <a:miter lim="800000"/>
            <a:headEnd/>
            <a:tailEnd/>
          </a:ln>
          <a:effectLst/>
        </p:spPr>
      </p:pic>
      <p:pic>
        <p:nvPicPr>
          <p:cNvPr id="20485" name="Picture 5"/>
          <p:cNvPicPr>
            <a:picLocks noChangeAspect="1" noChangeArrowheads="1"/>
          </p:cNvPicPr>
          <p:nvPr/>
        </p:nvPicPr>
        <p:blipFill>
          <a:blip r:embed="rId5"/>
          <a:srcRect/>
          <a:stretch>
            <a:fillRect/>
          </a:stretch>
        </p:blipFill>
        <p:spPr bwMode="auto">
          <a:xfrm>
            <a:off x="7543800" y="4767400"/>
            <a:ext cx="2971800" cy="2090601"/>
          </a:xfrm>
          <a:prstGeom prst="rect">
            <a:avLst/>
          </a:prstGeom>
          <a:noFill/>
          <a:ln w="9525">
            <a:noFill/>
            <a:miter lim="800000"/>
            <a:headEnd/>
            <a:tailEnd/>
          </a:ln>
          <a:effectLst/>
        </p:spPr>
      </p:pic>
    </p:spTree>
    <p:extLst>
      <p:ext uri="{BB962C8B-B14F-4D97-AF65-F5344CB8AC3E}">
        <p14:creationId xmlns:p14="http://schemas.microsoft.com/office/powerpoint/2010/main" val="5582033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90576" y="5248275"/>
            <a:ext cx="3057523" cy="1019176"/>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dirty="0"/>
              <a:t>Dimensioning radii</a:t>
            </a:r>
          </a:p>
          <a:p>
            <a:pPr algn="l"/>
            <a:r>
              <a:rPr lang="en-US" sz="1800" dirty="0"/>
              <a:t>Arcs of Circle Precede with ‘R’ to distinguish from length</a:t>
            </a:r>
          </a:p>
        </p:txBody>
      </p:sp>
      <p:pic>
        <p:nvPicPr>
          <p:cNvPr id="3" name="Picture 3"/>
          <p:cNvPicPr>
            <a:picLocks noChangeAspect="1" noChangeArrowheads="1"/>
          </p:cNvPicPr>
          <p:nvPr/>
        </p:nvPicPr>
        <p:blipFill>
          <a:blip r:embed="rId2"/>
          <a:srcRect/>
          <a:stretch>
            <a:fillRect/>
          </a:stretch>
        </p:blipFill>
        <p:spPr bwMode="auto">
          <a:xfrm>
            <a:off x="3038475" y="628651"/>
            <a:ext cx="8534400" cy="1529908"/>
          </a:xfrm>
          <a:prstGeom prst="rect">
            <a:avLst/>
          </a:prstGeom>
          <a:solidFill>
            <a:schemeClr val="accent6">
              <a:lumMod val="20000"/>
              <a:lumOff val="80000"/>
            </a:schemeClr>
          </a:solidFill>
          <a:ln w="9525">
            <a:noFill/>
            <a:miter lim="800000"/>
            <a:headEnd/>
            <a:tailEnd/>
          </a:ln>
          <a:effectLst/>
        </p:spPr>
      </p:pic>
      <p:sp>
        <p:nvSpPr>
          <p:cNvPr id="4" name="Title 1"/>
          <p:cNvSpPr txBox="1">
            <a:spLocks/>
          </p:cNvSpPr>
          <p:nvPr/>
        </p:nvSpPr>
        <p:spPr>
          <a:xfrm>
            <a:off x="723902" y="2602131"/>
            <a:ext cx="2924173" cy="249013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dirty="0"/>
              <a:t>Dimensioning of circular features</a:t>
            </a:r>
          </a:p>
          <a:p>
            <a:pPr algn="l"/>
            <a:r>
              <a:rPr lang="en-US" sz="1800" dirty="0"/>
              <a:t>A circle should be dimensioned by giving its diameter instead of radius. The dimension indicating a diameter should always be preceded by the symbol ø</a:t>
            </a:r>
            <a:r>
              <a:rPr lang="en-US" sz="1100" dirty="0"/>
              <a:t>.</a:t>
            </a:r>
            <a:endParaRPr lang="en-US" sz="2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017" b="13641"/>
          <a:stretch/>
        </p:blipFill>
        <p:spPr>
          <a:xfrm>
            <a:off x="4185717" y="2158559"/>
            <a:ext cx="7459116" cy="2933701"/>
          </a:xfrm>
          <a:prstGeom prst="rect">
            <a:avLst/>
          </a:prstGeom>
        </p:spPr>
      </p:pic>
      <p:sp>
        <p:nvSpPr>
          <p:cNvPr id="6" name="Title 1"/>
          <p:cNvSpPr txBox="1">
            <a:spLocks/>
          </p:cNvSpPr>
          <p:nvPr/>
        </p:nvSpPr>
        <p:spPr>
          <a:xfrm>
            <a:off x="790577" y="914399"/>
            <a:ext cx="2400298" cy="942975"/>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dirty="0"/>
              <a:t>Dimensioning of angles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717" y="5092260"/>
            <a:ext cx="5792008" cy="1362265"/>
          </a:xfrm>
          <a:prstGeom prst="rect">
            <a:avLst/>
          </a:prstGeom>
        </p:spPr>
      </p:pic>
    </p:spTree>
    <p:extLst>
      <p:ext uri="{BB962C8B-B14F-4D97-AF65-F5344CB8AC3E}">
        <p14:creationId xmlns:p14="http://schemas.microsoft.com/office/powerpoint/2010/main" val="191120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88024" y="609600"/>
            <a:ext cx="4064979" cy="518160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Font typeface="Arial"/>
              <a:buNone/>
            </a:pPr>
            <a:r>
              <a:rPr lang="en-US" sz="3200" b="1" dirty="0"/>
              <a:t>Sheet Layout</a:t>
            </a:r>
          </a:p>
          <a:p>
            <a:pPr marL="514350" indent="-514350">
              <a:buFont typeface="+mj-lt"/>
              <a:buAutoNum type="arabicPeriod"/>
            </a:pPr>
            <a:r>
              <a:rPr lang="en-US" sz="2800" b="1" dirty="0"/>
              <a:t>Border lines</a:t>
            </a:r>
          </a:p>
          <a:p>
            <a:pPr marL="971550" lvl="1" indent="-514350">
              <a:buFont typeface="+mj-lt"/>
              <a:buAutoNum type="arabicPeriod"/>
            </a:pPr>
            <a:r>
              <a:rPr lang="en-US" sz="2400" dirty="0"/>
              <a:t>Perpendicular to each other</a:t>
            </a:r>
          </a:p>
          <a:p>
            <a:pPr marL="971550" lvl="1" indent="-514350">
              <a:buFont typeface="+mj-lt"/>
              <a:buAutoNum type="arabicPeriod"/>
            </a:pPr>
            <a:r>
              <a:rPr lang="en-US" sz="2400" dirty="0"/>
              <a:t>Reference lines</a:t>
            </a:r>
          </a:p>
          <a:p>
            <a:pPr marL="0" indent="0">
              <a:buNone/>
            </a:pPr>
            <a:r>
              <a:rPr lang="en-US" sz="2800" b="1" dirty="0"/>
              <a:t>	</a:t>
            </a:r>
            <a:endParaRPr lang="en-US" sz="3200" b="1" dirty="0"/>
          </a:p>
          <a:p>
            <a:pPr marL="457200" indent="-457200" algn="just">
              <a:buFont typeface="Arial"/>
              <a:buNone/>
            </a:pPr>
            <a:endParaRPr lang="en-US" sz="2000" b="1" dirty="0"/>
          </a:p>
          <a:p>
            <a:pPr marL="457200" indent="-457200" algn="just">
              <a:buFont typeface="Arial"/>
              <a:buNone/>
            </a:pPr>
            <a:r>
              <a:rPr lang="en-US" sz="2000" b="1" i="1" dirty="0"/>
              <a:t>	</a:t>
            </a:r>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a:buFont typeface="Arial"/>
              <a:buNone/>
            </a:pPr>
            <a:endParaRPr lang="en-US" sz="2000" b="1" dirty="0"/>
          </a:p>
          <a:p>
            <a:pPr>
              <a:buFont typeface="Arial"/>
              <a:buNone/>
            </a:pPr>
            <a:endParaRPr lang="en-US" sz="2000" b="1" dirty="0"/>
          </a:p>
          <a:p>
            <a:pPr>
              <a:buFont typeface="Arial"/>
              <a:buNone/>
            </a:pPr>
            <a:endParaRPr lang="en-US" sz="2000" b="1" dirty="0"/>
          </a:p>
        </p:txBody>
      </p:sp>
      <p:grpSp>
        <p:nvGrpSpPr>
          <p:cNvPr id="28" name="Group 27"/>
          <p:cNvGrpSpPr/>
          <p:nvPr/>
        </p:nvGrpSpPr>
        <p:grpSpPr>
          <a:xfrm>
            <a:off x="4953004" y="886312"/>
            <a:ext cx="6400063" cy="5156931"/>
            <a:chOff x="4953004" y="886312"/>
            <a:chExt cx="6400063" cy="5156931"/>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074" t="3750" b="5973"/>
            <a:stretch/>
          </p:blipFill>
          <p:spPr>
            <a:xfrm rot="16200000">
              <a:off x="5710241" y="287338"/>
              <a:ext cx="4676775" cy="6191250"/>
            </a:xfrm>
            <a:prstGeom prst="rect">
              <a:avLst/>
            </a:prstGeom>
          </p:spPr>
        </p:pic>
        <p:grpSp>
          <p:nvGrpSpPr>
            <p:cNvPr id="27" name="Group 26"/>
            <p:cNvGrpSpPr/>
            <p:nvPr/>
          </p:nvGrpSpPr>
          <p:grpSpPr>
            <a:xfrm>
              <a:off x="4996932" y="1894269"/>
              <a:ext cx="402674" cy="420306"/>
              <a:chOff x="4996932" y="1894269"/>
              <a:chExt cx="402674" cy="420306"/>
            </a:xfrm>
          </p:grpSpPr>
          <p:cxnSp>
            <p:nvCxnSpPr>
              <p:cNvPr id="7" name="Straight Arrow Connector 6"/>
              <p:cNvCxnSpPr/>
              <p:nvPr/>
            </p:nvCxnSpPr>
            <p:spPr>
              <a:xfrm>
                <a:off x="5043488" y="2314575"/>
                <a:ext cx="30956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96932" y="1894269"/>
                <a:ext cx="402674" cy="369332"/>
              </a:xfrm>
              <a:prstGeom prst="rect">
                <a:avLst/>
              </a:prstGeom>
              <a:noFill/>
            </p:spPr>
            <p:txBody>
              <a:bodyPr wrap="none" rtlCol="0">
                <a:spAutoFit/>
              </a:bodyPr>
              <a:lstStyle/>
              <a:p>
                <a:r>
                  <a:rPr lang="en-US" b="1" dirty="0"/>
                  <a:t>25</a:t>
                </a:r>
              </a:p>
            </p:txBody>
          </p:sp>
        </p:grpSp>
        <p:grpSp>
          <p:nvGrpSpPr>
            <p:cNvPr id="26" name="Group 25"/>
            <p:cNvGrpSpPr/>
            <p:nvPr/>
          </p:nvGrpSpPr>
          <p:grpSpPr>
            <a:xfrm>
              <a:off x="7332785" y="886312"/>
              <a:ext cx="402870" cy="828188"/>
              <a:chOff x="7332785" y="886312"/>
              <a:chExt cx="402870" cy="828188"/>
            </a:xfrm>
          </p:grpSpPr>
          <p:cxnSp>
            <p:nvCxnSpPr>
              <p:cNvPr id="11" name="Straight Arrow Connector 10"/>
              <p:cNvCxnSpPr/>
              <p:nvPr/>
            </p:nvCxnSpPr>
            <p:spPr>
              <a:xfrm>
                <a:off x="7332785" y="886312"/>
                <a:ext cx="8792" cy="3341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V="1">
                <a:off x="7350613" y="1389185"/>
                <a:ext cx="0" cy="32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7350613" y="1069509"/>
                <a:ext cx="385042" cy="369332"/>
              </a:xfrm>
              <a:prstGeom prst="rect">
                <a:avLst/>
              </a:prstGeom>
              <a:noFill/>
            </p:spPr>
            <p:txBody>
              <a:bodyPr wrap="none" rtlCol="0">
                <a:spAutoFit/>
              </a:bodyPr>
              <a:lstStyle/>
              <a:p>
                <a:r>
                  <a:rPr lang="en-US" b="1" dirty="0"/>
                  <a:t>10</a:t>
                </a:r>
              </a:p>
            </p:txBody>
          </p:sp>
        </p:grpSp>
        <p:grpSp>
          <p:nvGrpSpPr>
            <p:cNvPr id="25" name="Group 24"/>
            <p:cNvGrpSpPr/>
            <p:nvPr/>
          </p:nvGrpSpPr>
          <p:grpSpPr>
            <a:xfrm>
              <a:off x="10614880" y="2325145"/>
              <a:ext cx="738187" cy="396257"/>
              <a:chOff x="8548688" y="2627931"/>
              <a:chExt cx="738187" cy="396257"/>
            </a:xfrm>
          </p:grpSpPr>
          <p:cxnSp>
            <p:nvCxnSpPr>
              <p:cNvPr id="16" name="Straight Arrow Connector 15"/>
              <p:cNvCxnSpPr/>
              <p:nvPr/>
            </p:nvCxnSpPr>
            <p:spPr>
              <a:xfrm flipV="1">
                <a:off x="8548688" y="3021806"/>
                <a:ext cx="297656" cy="23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H="1">
                <a:off x="9015413" y="3014661"/>
                <a:ext cx="271462" cy="4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8729663" y="2627931"/>
                <a:ext cx="385042" cy="369332"/>
              </a:xfrm>
              <a:prstGeom prst="rect">
                <a:avLst/>
              </a:prstGeom>
              <a:noFill/>
            </p:spPr>
            <p:txBody>
              <a:bodyPr wrap="none" rtlCol="0">
                <a:spAutoFit/>
              </a:bodyPr>
              <a:lstStyle/>
              <a:p>
                <a:r>
                  <a:rPr lang="en-US" b="1" dirty="0"/>
                  <a:t>10</a:t>
                </a:r>
              </a:p>
            </p:txBody>
          </p:sp>
        </p:grpSp>
        <p:grpSp>
          <p:nvGrpSpPr>
            <p:cNvPr id="24" name="Group 23"/>
            <p:cNvGrpSpPr/>
            <p:nvPr/>
          </p:nvGrpSpPr>
          <p:grpSpPr>
            <a:xfrm>
              <a:off x="7485185" y="5215055"/>
              <a:ext cx="402870" cy="828188"/>
              <a:chOff x="7485185" y="5610706"/>
              <a:chExt cx="402870" cy="828188"/>
            </a:xfrm>
          </p:grpSpPr>
          <p:cxnSp>
            <p:nvCxnSpPr>
              <p:cNvPr id="21" name="Straight Arrow Connector 20"/>
              <p:cNvCxnSpPr/>
              <p:nvPr/>
            </p:nvCxnSpPr>
            <p:spPr>
              <a:xfrm>
                <a:off x="7485185" y="5610706"/>
                <a:ext cx="8792" cy="3341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V="1">
                <a:off x="7503013" y="6113579"/>
                <a:ext cx="0" cy="325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7503013" y="5610706"/>
                <a:ext cx="385042" cy="369332"/>
              </a:xfrm>
              <a:prstGeom prst="rect">
                <a:avLst/>
              </a:prstGeom>
              <a:noFill/>
            </p:spPr>
            <p:txBody>
              <a:bodyPr wrap="none" rtlCol="0">
                <a:spAutoFit/>
              </a:bodyPr>
              <a:lstStyle/>
              <a:p>
                <a:r>
                  <a:rPr lang="en-US" b="1" dirty="0"/>
                  <a:t>10</a:t>
                </a:r>
              </a:p>
            </p:txBody>
          </p:sp>
        </p:grpSp>
      </p:grpSp>
    </p:spTree>
    <p:extLst>
      <p:ext uri="{BB962C8B-B14F-4D97-AF65-F5344CB8AC3E}">
        <p14:creationId xmlns:p14="http://schemas.microsoft.com/office/powerpoint/2010/main" val="3156847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8650" y="876300"/>
            <a:ext cx="4333876" cy="1692771"/>
          </a:xfrm>
          <a:prstGeom prst="rect">
            <a:avLst/>
          </a:prstGeom>
          <a:solidFill>
            <a:srgbClr val="E0E0F8"/>
          </a:solidFill>
        </p:spPr>
        <p:txBody>
          <a:bodyPr wrap="square">
            <a:spAutoFit/>
          </a:bodyPr>
          <a:lstStyle/>
          <a:p>
            <a:r>
              <a:rPr lang="en-US" sz="2600" b="0" dirty="0">
                <a:solidFill>
                  <a:srgbClr val="000000"/>
                </a:solidFill>
                <a:latin typeface="Calibri" pitchFamily="34" charset="0"/>
                <a:cs typeface="Calibri" pitchFamily="34" charset="0"/>
              </a:rPr>
              <a:t>Center line(axis) itself shall not be used as a dimension line with arrowheads as its ends.</a:t>
            </a:r>
          </a:p>
          <a:p>
            <a:endParaRPr lang="en-US" sz="2600" b="0" dirty="0">
              <a:solidFill>
                <a:srgbClr val="000000"/>
              </a:solidFill>
              <a:latin typeface="Calibri" pitchFamily="34" charset="0"/>
              <a:cs typeface="Calibri" pitchFamily="34" charset="0"/>
            </a:endParaRPr>
          </a:p>
        </p:txBody>
      </p:sp>
      <p:pic>
        <p:nvPicPr>
          <p:cNvPr id="3" name="Picture 5"/>
          <p:cNvPicPr>
            <a:picLocks noChangeAspect="1" noChangeArrowheads="1"/>
          </p:cNvPicPr>
          <p:nvPr/>
        </p:nvPicPr>
        <p:blipFill>
          <a:blip r:embed="rId2" cstate="print"/>
          <a:srcRect/>
          <a:stretch>
            <a:fillRect/>
          </a:stretch>
        </p:blipFill>
        <p:spPr bwMode="auto">
          <a:xfrm>
            <a:off x="1423988" y="2569071"/>
            <a:ext cx="2743200" cy="1411472"/>
          </a:xfrm>
          <a:prstGeom prst="rect">
            <a:avLst/>
          </a:prstGeom>
          <a:noFill/>
          <a:ln w="9525">
            <a:noFill/>
            <a:miter lim="800000"/>
            <a:headEnd/>
            <a:tailEnd/>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483" y="0"/>
            <a:ext cx="5858242" cy="6855841"/>
          </a:xfrm>
          <a:prstGeom prst="rect">
            <a:avLst/>
          </a:prstGeom>
        </p:spPr>
      </p:pic>
      <p:sp>
        <p:nvSpPr>
          <p:cNvPr id="5" name="TextBox 4"/>
          <p:cNvSpPr txBox="1"/>
          <p:nvPr/>
        </p:nvSpPr>
        <p:spPr>
          <a:xfrm>
            <a:off x="1423988" y="4114798"/>
            <a:ext cx="908647" cy="400110"/>
          </a:xfrm>
          <a:prstGeom prst="rect">
            <a:avLst/>
          </a:prstGeom>
          <a:noFill/>
        </p:spPr>
        <p:txBody>
          <a:bodyPr wrap="none" rtlCol="0">
            <a:spAutoFit/>
          </a:bodyPr>
          <a:lstStyle/>
          <a:p>
            <a:r>
              <a:rPr lang="en-US" sz="2000" b="1" dirty="0">
                <a:solidFill>
                  <a:srgbClr val="FF0000"/>
                </a:solidFill>
              </a:rPr>
              <a:t>Wrong</a:t>
            </a:r>
          </a:p>
        </p:txBody>
      </p:sp>
      <p:sp>
        <p:nvSpPr>
          <p:cNvPr id="7" name="Rectangle 6"/>
          <p:cNvSpPr/>
          <p:nvPr/>
        </p:nvSpPr>
        <p:spPr>
          <a:xfrm>
            <a:off x="3168135" y="4124100"/>
            <a:ext cx="998800" cy="400110"/>
          </a:xfrm>
          <a:prstGeom prst="rect">
            <a:avLst/>
          </a:prstGeom>
        </p:spPr>
        <p:txBody>
          <a:bodyPr wrap="none">
            <a:spAutoFit/>
          </a:bodyPr>
          <a:lstStyle/>
          <a:p>
            <a:r>
              <a:rPr lang="en-US" sz="2000" b="1" dirty="0">
                <a:solidFill>
                  <a:srgbClr val="00B050"/>
                </a:solidFill>
              </a:rPr>
              <a:t>Correct</a:t>
            </a:r>
            <a:endParaRPr lang="en-US" sz="2000" dirty="0">
              <a:solidFill>
                <a:srgbClr val="00B050"/>
              </a:solidFill>
            </a:endParaRPr>
          </a:p>
        </p:txBody>
      </p:sp>
    </p:spTree>
    <p:extLst>
      <p:ext uri="{BB962C8B-B14F-4D97-AF65-F5344CB8AC3E}">
        <p14:creationId xmlns:p14="http://schemas.microsoft.com/office/powerpoint/2010/main" val="3225612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Thank You</a:t>
            </a:r>
          </a:p>
        </p:txBody>
      </p:sp>
    </p:spTree>
    <p:extLst>
      <p:ext uri="{BB962C8B-B14F-4D97-AF65-F5344CB8AC3E}">
        <p14:creationId xmlns:p14="http://schemas.microsoft.com/office/powerpoint/2010/main" val="1401387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88024" y="609600"/>
            <a:ext cx="4064979" cy="518160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Font typeface="Arial"/>
              <a:buNone/>
            </a:pPr>
            <a:r>
              <a:rPr lang="en-US" sz="3200" b="1" dirty="0"/>
              <a:t>Sheet Layout</a:t>
            </a:r>
          </a:p>
          <a:p>
            <a:pPr marL="514350" indent="-514350">
              <a:buFont typeface="+mj-lt"/>
              <a:buAutoNum type="arabicPeriod" startAt="2"/>
            </a:pPr>
            <a:r>
              <a:rPr lang="en-US" sz="2800" b="1" dirty="0"/>
              <a:t>Title block</a:t>
            </a:r>
          </a:p>
          <a:p>
            <a:pPr lvl="1"/>
            <a:r>
              <a:rPr lang="en-US" sz="2400" b="1" dirty="0"/>
              <a:t>160 mm X 63 mm</a:t>
            </a:r>
          </a:p>
          <a:p>
            <a:pPr marL="0" indent="0">
              <a:buNone/>
            </a:pPr>
            <a:r>
              <a:rPr lang="en-US" sz="2800" b="1" dirty="0"/>
              <a:t>	</a:t>
            </a:r>
            <a:endParaRPr lang="en-US" sz="3200" b="1" dirty="0"/>
          </a:p>
          <a:p>
            <a:pPr marL="457200" indent="-457200" algn="just">
              <a:buFont typeface="Arial"/>
              <a:buNone/>
            </a:pPr>
            <a:endParaRPr lang="en-US" sz="2000" b="1" dirty="0"/>
          </a:p>
          <a:p>
            <a:pPr marL="457200" indent="-457200" algn="just">
              <a:buFont typeface="Arial"/>
              <a:buNone/>
            </a:pPr>
            <a:r>
              <a:rPr lang="en-US" sz="2000" b="1" i="1" dirty="0"/>
              <a:t>	</a:t>
            </a:r>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a:buFont typeface="Arial"/>
              <a:buNone/>
            </a:pPr>
            <a:endParaRPr lang="en-US" sz="2000" b="1" dirty="0"/>
          </a:p>
          <a:p>
            <a:pPr>
              <a:buFont typeface="Arial"/>
              <a:buNone/>
            </a:pPr>
            <a:endParaRPr lang="en-US" sz="2000" b="1" dirty="0"/>
          </a:p>
          <a:p>
            <a:pPr>
              <a:buFont typeface="Arial"/>
              <a:buNone/>
            </a:pPr>
            <a:endParaRPr lang="en-US" sz="2000" b="1"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980" t="972" r="208" b="3472"/>
          <a:stretch/>
        </p:blipFill>
        <p:spPr>
          <a:xfrm rot="10800000">
            <a:off x="4657721" y="1028699"/>
            <a:ext cx="6655985" cy="4876801"/>
          </a:xfrm>
          <a:prstGeom prst="rect">
            <a:avLst/>
          </a:prstGeom>
        </p:spPr>
      </p:pic>
      <p:cxnSp>
        <p:nvCxnSpPr>
          <p:cNvPr id="6" name="Straight Arrow Connector 5"/>
          <p:cNvCxnSpPr/>
          <p:nvPr/>
        </p:nvCxnSpPr>
        <p:spPr>
          <a:xfrm>
            <a:off x="8546123" y="4202723"/>
            <a:ext cx="2532185" cy="879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8043863" y="4672013"/>
            <a:ext cx="19050" cy="103346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9556375" y="3842183"/>
            <a:ext cx="511679" cy="369332"/>
          </a:xfrm>
          <a:prstGeom prst="rect">
            <a:avLst/>
          </a:prstGeom>
          <a:noFill/>
        </p:spPr>
        <p:txBody>
          <a:bodyPr wrap="none" rtlCol="0">
            <a:spAutoFit/>
          </a:bodyPr>
          <a:lstStyle/>
          <a:p>
            <a:r>
              <a:rPr lang="en-US" b="1" dirty="0"/>
              <a:t>160</a:t>
            </a:r>
          </a:p>
        </p:txBody>
      </p:sp>
      <p:sp>
        <p:nvSpPr>
          <p:cNvPr id="10" name="TextBox 9"/>
          <p:cNvSpPr txBox="1"/>
          <p:nvPr/>
        </p:nvSpPr>
        <p:spPr>
          <a:xfrm>
            <a:off x="7541709" y="5004078"/>
            <a:ext cx="402674" cy="369332"/>
          </a:xfrm>
          <a:prstGeom prst="rect">
            <a:avLst/>
          </a:prstGeom>
          <a:noFill/>
        </p:spPr>
        <p:txBody>
          <a:bodyPr wrap="none" rtlCol="0">
            <a:spAutoFit/>
          </a:bodyPr>
          <a:lstStyle/>
          <a:p>
            <a:r>
              <a:rPr lang="en-US" b="1" dirty="0"/>
              <a:t>63</a:t>
            </a:r>
          </a:p>
        </p:txBody>
      </p:sp>
    </p:spTree>
    <p:extLst>
      <p:ext uri="{BB962C8B-B14F-4D97-AF65-F5344CB8AC3E}">
        <p14:creationId xmlns:p14="http://schemas.microsoft.com/office/powerpoint/2010/main" val="370782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88024" y="609600"/>
            <a:ext cx="3741125" cy="518160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Font typeface="Arial"/>
              <a:buNone/>
            </a:pPr>
            <a:r>
              <a:rPr lang="en-US" sz="3200" b="1" dirty="0"/>
              <a:t>Sheet Layout</a:t>
            </a:r>
          </a:p>
          <a:p>
            <a:r>
              <a:rPr lang="en-US" sz="2800" b="1" dirty="0"/>
              <a:t>Title block</a:t>
            </a:r>
          </a:p>
          <a:p>
            <a:pPr lvl="1"/>
            <a:r>
              <a:rPr lang="en-US" sz="2400" b="1" dirty="0"/>
              <a:t>Division in 7 horizontal strips of 9 mm thickness</a:t>
            </a:r>
          </a:p>
          <a:p>
            <a:pPr lvl="1"/>
            <a:r>
              <a:rPr lang="en-US" sz="2400" b="1" dirty="0"/>
              <a:t>Dark lines and lighter lines</a:t>
            </a:r>
          </a:p>
          <a:p>
            <a:pPr marL="0" indent="0">
              <a:buNone/>
            </a:pPr>
            <a:r>
              <a:rPr lang="en-US" sz="2800" b="1" dirty="0"/>
              <a:t>	</a:t>
            </a:r>
            <a:endParaRPr lang="en-US" sz="3200" b="1" dirty="0"/>
          </a:p>
          <a:p>
            <a:pPr marL="457200" indent="-457200" algn="just">
              <a:buFont typeface="Arial"/>
              <a:buNone/>
            </a:pPr>
            <a:endParaRPr lang="en-US" sz="2000" b="1" dirty="0"/>
          </a:p>
          <a:p>
            <a:pPr marL="457200" indent="-457200" algn="just">
              <a:buFont typeface="Arial"/>
              <a:buNone/>
            </a:pPr>
            <a:r>
              <a:rPr lang="en-US" sz="2000" b="1" i="1" dirty="0"/>
              <a:t>	</a:t>
            </a:r>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a:buFont typeface="Arial"/>
              <a:buNone/>
            </a:pPr>
            <a:endParaRPr lang="en-US" sz="2000" b="1" dirty="0"/>
          </a:p>
          <a:p>
            <a:pPr>
              <a:buFont typeface="Arial"/>
              <a:buNone/>
            </a:pPr>
            <a:endParaRPr lang="en-US" sz="2000" b="1" dirty="0"/>
          </a:p>
          <a:p>
            <a:pPr>
              <a:buFont typeface="Arial"/>
              <a:buNone/>
            </a:pPr>
            <a:endParaRPr lang="en-US" sz="2000" b="1"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354" t="9584" r="5105" b="24167"/>
          <a:stretch/>
        </p:blipFill>
        <p:spPr>
          <a:xfrm rot="10800000">
            <a:off x="4629149" y="1280323"/>
            <a:ext cx="6724651" cy="3840154"/>
          </a:xfrm>
          <a:prstGeom prst="rect">
            <a:avLst/>
          </a:prstGeom>
        </p:spPr>
      </p:pic>
    </p:spTree>
    <p:extLst>
      <p:ext uri="{BB962C8B-B14F-4D97-AF65-F5344CB8AC3E}">
        <p14:creationId xmlns:p14="http://schemas.microsoft.com/office/powerpoint/2010/main" val="3313581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88024" y="609600"/>
            <a:ext cx="3741125" cy="518160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Font typeface="Arial"/>
              <a:buNone/>
            </a:pPr>
            <a:r>
              <a:rPr lang="en-US" sz="3200" b="1" dirty="0"/>
              <a:t>Sheet Layout</a:t>
            </a:r>
          </a:p>
          <a:p>
            <a:r>
              <a:rPr lang="en-US" sz="2800" b="1" dirty="0"/>
              <a:t>Title block</a:t>
            </a:r>
          </a:p>
          <a:p>
            <a:pPr lvl="1"/>
            <a:r>
              <a:rPr lang="en-US" sz="2400" b="1" dirty="0"/>
              <a:t>Division in 7 horizontal strips of 9 mm thickness</a:t>
            </a:r>
          </a:p>
          <a:p>
            <a:pPr lvl="1"/>
            <a:r>
              <a:rPr lang="en-US" sz="2400" b="1" dirty="0"/>
              <a:t>Dark lines and lighter lines</a:t>
            </a:r>
          </a:p>
          <a:p>
            <a:pPr lvl="1"/>
            <a:r>
              <a:rPr lang="en-US" sz="2400" b="1" dirty="0"/>
              <a:t>Leave 4 mm space at the left, then commence writing.</a:t>
            </a: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a:buFont typeface="Arial"/>
              <a:buNone/>
            </a:pPr>
            <a:endParaRPr lang="en-US" sz="2000" b="1" dirty="0"/>
          </a:p>
          <a:p>
            <a:pPr>
              <a:buFont typeface="Arial"/>
              <a:buNone/>
            </a:pPr>
            <a:endParaRPr lang="en-US" sz="2000" b="1" dirty="0"/>
          </a:p>
          <a:p>
            <a:pPr>
              <a:buFont typeface="Arial"/>
              <a:buNone/>
            </a:pPr>
            <a:endParaRPr lang="en-US" sz="2000" b="1"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2814" t="15972" r="14790" b="27639"/>
          <a:stretch/>
        </p:blipFill>
        <p:spPr>
          <a:xfrm rot="10800000">
            <a:off x="4629149" y="1447799"/>
            <a:ext cx="6619874" cy="3867149"/>
          </a:xfrm>
          <a:prstGeom prst="rect">
            <a:avLst/>
          </a:prstGeom>
        </p:spPr>
      </p:pic>
    </p:spTree>
    <p:extLst>
      <p:ext uri="{BB962C8B-B14F-4D97-AF65-F5344CB8AC3E}">
        <p14:creationId xmlns:p14="http://schemas.microsoft.com/office/powerpoint/2010/main" val="91830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88024" y="609600"/>
            <a:ext cx="3741125" cy="518160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3200" b="1" dirty="0"/>
              <a:t>Title block</a:t>
            </a:r>
          </a:p>
          <a:p>
            <a:pPr marL="0" indent="0">
              <a:buNone/>
            </a:pPr>
            <a:r>
              <a:rPr lang="en-US" sz="2800" b="1" dirty="0"/>
              <a:t>	</a:t>
            </a:r>
            <a:endParaRPr lang="en-US" sz="3200" b="1" dirty="0"/>
          </a:p>
          <a:p>
            <a:pPr marL="457200" indent="-457200" algn="just">
              <a:buFont typeface="Arial"/>
              <a:buNone/>
            </a:pPr>
            <a:endParaRPr lang="en-US" sz="2000" b="1" dirty="0"/>
          </a:p>
          <a:p>
            <a:pPr marL="457200" indent="-457200" algn="just">
              <a:buFont typeface="Arial"/>
              <a:buNone/>
            </a:pPr>
            <a:r>
              <a:rPr lang="en-US" sz="2000" b="1" i="1" dirty="0"/>
              <a:t>	</a:t>
            </a:r>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marL="457200" indent="-457200" algn="just">
              <a:buFont typeface="Arial"/>
              <a:buNone/>
            </a:pPr>
            <a:endParaRPr lang="en-US" sz="2000" b="1" dirty="0"/>
          </a:p>
          <a:p>
            <a:pPr>
              <a:buFont typeface="Arial"/>
              <a:buNone/>
            </a:pPr>
            <a:endParaRPr lang="en-US" sz="2000" b="1" dirty="0"/>
          </a:p>
          <a:p>
            <a:pPr>
              <a:buFont typeface="Arial"/>
              <a:buNone/>
            </a:pPr>
            <a:endParaRPr lang="en-US" sz="2000" b="1" dirty="0"/>
          </a:p>
          <a:p>
            <a:pPr>
              <a:buFont typeface="Arial"/>
              <a:buNone/>
            </a:pPr>
            <a:endParaRPr lang="en-US" sz="2000" b="1"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7343" y="1123950"/>
            <a:ext cx="8757407" cy="5139551"/>
          </a:xfrm>
          <a:prstGeom prst="rect">
            <a:avLst/>
          </a:prstGeom>
        </p:spPr>
      </p:pic>
    </p:spTree>
    <p:extLst>
      <p:ext uri="{BB962C8B-B14F-4D97-AF65-F5344CB8AC3E}">
        <p14:creationId xmlns:p14="http://schemas.microsoft.com/office/powerpoint/2010/main" val="289463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5" name="Text Box 5"/>
          <p:cNvSpPr txBox="1">
            <a:spLocks noChangeArrowheads="1"/>
          </p:cNvSpPr>
          <p:nvPr/>
        </p:nvSpPr>
        <p:spPr bwMode="auto">
          <a:xfrm>
            <a:off x="4648201" y="152401"/>
            <a:ext cx="2807179" cy="584775"/>
          </a:xfrm>
          <a:prstGeom prst="rect">
            <a:avLst/>
          </a:prstGeom>
          <a:solidFill>
            <a:schemeClr val="hlink"/>
          </a:solidFill>
          <a:ln w="57150">
            <a:solidFill>
              <a:schemeClr val="accent2"/>
            </a:solidFill>
            <a:miter lim="800000"/>
            <a:headEnd/>
            <a:tailEnd/>
          </a:ln>
          <a:effectLst/>
        </p:spPr>
        <p:txBody>
          <a:bodyPr wrap="none">
            <a:spAutoFit/>
          </a:bodyPr>
          <a:lstStyle/>
          <a:p>
            <a:pPr eaLnBrk="1" hangingPunct="1"/>
            <a:r>
              <a:rPr lang="en-US" sz="3200" dirty="0">
                <a:solidFill>
                  <a:srgbClr val="C00000"/>
                </a:solidFill>
                <a:latin typeface="Arial Black" pitchFamily="34" charset="0"/>
              </a:rPr>
              <a:t>LETTERING</a:t>
            </a:r>
          </a:p>
        </p:txBody>
      </p:sp>
      <p:grpSp>
        <p:nvGrpSpPr>
          <p:cNvPr id="573446" name="Group 6"/>
          <p:cNvGrpSpPr>
            <a:grpSpLocks/>
          </p:cNvGrpSpPr>
          <p:nvPr/>
        </p:nvGrpSpPr>
        <p:grpSpPr bwMode="auto">
          <a:xfrm>
            <a:off x="1752600" y="914402"/>
            <a:ext cx="8686800" cy="1371599"/>
            <a:chOff x="720" y="696"/>
            <a:chExt cx="4368" cy="480"/>
          </a:xfrm>
        </p:grpSpPr>
        <p:sp>
          <p:nvSpPr>
            <p:cNvPr id="573447" name="Rectangle 7"/>
            <p:cNvSpPr>
              <a:spLocks noChangeArrowheads="1"/>
            </p:cNvSpPr>
            <p:nvPr/>
          </p:nvSpPr>
          <p:spPr bwMode="auto">
            <a:xfrm>
              <a:off x="720" y="696"/>
              <a:ext cx="4368" cy="480"/>
            </a:xfrm>
            <a:prstGeom prst="rect">
              <a:avLst/>
            </a:prstGeom>
            <a:solidFill>
              <a:srgbClr val="FFFF99"/>
            </a:solidFill>
            <a:ln w="9525">
              <a:solidFill>
                <a:schemeClr val="tx1"/>
              </a:solidFill>
              <a:miter lim="800000"/>
              <a:headEnd/>
              <a:tailEnd/>
            </a:ln>
            <a:effectLst/>
          </p:spPr>
          <p:txBody>
            <a:bodyPr wrap="none" anchor="ctr"/>
            <a:lstStyle/>
            <a:p>
              <a:endParaRPr lang="en-IN"/>
            </a:p>
          </p:txBody>
        </p:sp>
        <p:sp>
          <p:nvSpPr>
            <p:cNvPr id="573448" name="Text Box 8"/>
            <p:cNvSpPr txBox="1">
              <a:spLocks noChangeArrowheads="1"/>
            </p:cNvSpPr>
            <p:nvPr/>
          </p:nvSpPr>
          <p:spPr bwMode="auto">
            <a:xfrm>
              <a:off x="746" y="720"/>
              <a:ext cx="4317" cy="452"/>
            </a:xfrm>
            <a:prstGeom prst="rect">
              <a:avLst/>
            </a:prstGeom>
            <a:noFill/>
            <a:ln w="9525">
              <a:noFill/>
              <a:miter lim="800000"/>
              <a:headEnd/>
              <a:tailEnd/>
            </a:ln>
            <a:effectLst/>
          </p:spPr>
          <p:txBody>
            <a:bodyPr wrap="square">
              <a:spAutoFit/>
            </a:bodyPr>
            <a:lstStyle/>
            <a:p>
              <a:pPr marL="88900" lvl="1" algn="just">
                <a:tabLst>
                  <a:tab pos="8343900" algn="l"/>
                </a:tabLst>
              </a:pPr>
              <a:r>
                <a:rPr lang="en-US" sz="2600" dirty="0">
                  <a:latin typeface="Calibri" pitchFamily="34" charset="0"/>
                  <a:cs typeface="Calibri" pitchFamily="34" charset="0"/>
                </a:rPr>
                <a:t>Writing text on a drawing (e.g. titles, dimensions, scales) using letters which can be alphabets, numerals, symbols or punctuation marks to convey detailed information.</a:t>
              </a:r>
            </a:p>
          </p:txBody>
        </p:sp>
      </p:grpSp>
      <p:grpSp>
        <p:nvGrpSpPr>
          <p:cNvPr id="573495" name="Group 55"/>
          <p:cNvGrpSpPr>
            <a:grpSpLocks/>
          </p:cNvGrpSpPr>
          <p:nvPr/>
        </p:nvGrpSpPr>
        <p:grpSpPr bwMode="auto">
          <a:xfrm>
            <a:off x="9540876"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sp>
        <p:nvSpPr>
          <p:cNvPr id="60" name="Text Box 25"/>
          <p:cNvSpPr txBox="1">
            <a:spLocks noChangeArrowheads="1"/>
          </p:cNvSpPr>
          <p:nvPr/>
        </p:nvSpPr>
        <p:spPr bwMode="auto">
          <a:xfrm>
            <a:off x="1752600" y="2362200"/>
            <a:ext cx="3730508" cy="553998"/>
          </a:xfrm>
          <a:prstGeom prst="rect">
            <a:avLst/>
          </a:prstGeom>
          <a:noFill/>
          <a:ln w="9525">
            <a:noFill/>
            <a:miter lim="800000"/>
            <a:headEnd/>
            <a:tailEnd/>
          </a:ln>
          <a:effectLst/>
        </p:spPr>
        <p:txBody>
          <a:bodyPr wrap="none">
            <a:spAutoFit/>
          </a:bodyPr>
          <a:lstStyle/>
          <a:p>
            <a:pPr eaLnBrk="1" hangingPunct="1"/>
            <a:r>
              <a:rPr lang="en-US" sz="3000" dirty="0">
                <a:solidFill>
                  <a:srgbClr val="7030A0"/>
                </a:solidFill>
                <a:latin typeface="Arial" charset="0"/>
              </a:rPr>
              <a:t>Features of Lettering</a:t>
            </a:r>
          </a:p>
        </p:txBody>
      </p:sp>
      <p:sp>
        <p:nvSpPr>
          <p:cNvPr id="63" name="Text Box 6"/>
          <p:cNvSpPr txBox="1">
            <a:spLocks noChangeArrowheads="1"/>
          </p:cNvSpPr>
          <p:nvPr/>
        </p:nvSpPr>
        <p:spPr bwMode="auto">
          <a:xfrm>
            <a:off x="1752600" y="2895601"/>
            <a:ext cx="8686800" cy="2092881"/>
          </a:xfrm>
          <a:prstGeom prst="rect">
            <a:avLst/>
          </a:prstGeom>
          <a:solidFill>
            <a:srgbClr val="CCFFCC"/>
          </a:solidFill>
          <a:ln w="9525">
            <a:noFill/>
            <a:miter lim="800000"/>
            <a:headEnd/>
            <a:tailEnd/>
          </a:ln>
          <a:effectLst/>
        </p:spPr>
        <p:txBody>
          <a:bodyPr wrap="square">
            <a:spAutoFit/>
          </a:bodyPr>
          <a:lstStyle/>
          <a:p>
            <a:pPr marL="514350" indent="-514350" algn="just">
              <a:buFont typeface="+mj-lt"/>
              <a:buAutoNum type="arabicPeriod"/>
            </a:pPr>
            <a:r>
              <a:rPr lang="en-IN" sz="2600" dirty="0">
                <a:latin typeface="Calibri" pitchFamily="34" charset="0"/>
                <a:cs typeface="Calibri" pitchFamily="34" charset="0"/>
              </a:rPr>
              <a:t>Legibility, uniformity, ease, rapidity of execution and reproducibility</a:t>
            </a:r>
          </a:p>
          <a:p>
            <a:pPr marL="514350" indent="-514350" algn="just">
              <a:buFont typeface="+mj-lt"/>
              <a:buAutoNum type="arabicPeriod"/>
            </a:pPr>
            <a:r>
              <a:rPr lang="en-IN" sz="2600" dirty="0">
                <a:latin typeface="Calibri" pitchFamily="34" charset="0"/>
                <a:cs typeface="Calibri" pitchFamily="34" charset="0"/>
              </a:rPr>
              <a:t>No ornamental or artistic and cursive style of letter</a:t>
            </a:r>
          </a:p>
          <a:p>
            <a:pPr marL="514350" indent="-514350" algn="just">
              <a:buFont typeface="+mj-lt"/>
              <a:buAutoNum type="arabicPeriod"/>
            </a:pPr>
            <a:r>
              <a:rPr lang="en-IN" sz="2600" dirty="0">
                <a:latin typeface="Calibri" pitchFamily="34" charset="0"/>
                <a:cs typeface="Calibri" pitchFamily="34" charset="0"/>
              </a:rPr>
              <a:t>Letters should be distinguishable from each other in order to avoid any confusion even in case of slight mutilations</a:t>
            </a:r>
          </a:p>
        </p:txBody>
      </p:sp>
      <p:sp>
        <p:nvSpPr>
          <p:cNvPr id="69" name="Text Box 25"/>
          <p:cNvSpPr txBox="1">
            <a:spLocks noChangeArrowheads="1"/>
          </p:cNvSpPr>
          <p:nvPr/>
        </p:nvSpPr>
        <p:spPr bwMode="auto">
          <a:xfrm>
            <a:off x="1752601" y="5105400"/>
            <a:ext cx="3257623" cy="553998"/>
          </a:xfrm>
          <a:prstGeom prst="rect">
            <a:avLst/>
          </a:prstGeom>
          <a:noFill/>
          <a:ln w="9525">
            <a:noFill/>
            <a:miter lim="800000"/>
            <a:headEnd/>
            <a:tailEnd/>
          </a:ln>
          <a:effectLst/>
        </p:spPr>
        <p:txBody>
          <a:bodyPr wrap="none">
            <a:spAutoFit/>
          </a:bodyPr>
          <a:lstStyle/>
          <a:p>
            <a:pPr eaLnBrk="1" hangingPunct="1"/>
            <a:r>
              <a:rPr lang="en-US" sz="3000" dirty="0">
                <a:solidFill>
                  <a:srgbClr val="0066CC"/>
                </a:solidFill>
                <a:latin typeface="Arial" charset="0"/>
              </a:rPr>
              <a:t>Standard followed</a:t>
            </a:r>
          </a:p>
        </p:txBody>
      </p:sp>
      <p:grpSp>
        <p:nvGrpSpPr>
          <p:cNvPr id="71" name="Group 6"/>
          <p:cNvGrpSpPr>
            <a:grpSpLocks/>
          </p:cNvGrpSpPr>
          <p:nvPr/>
        </p:nvGrpSpPr>
        <p:grpSpPr bwMode="auto">
          <a:xfrm>
            <a:off x="1752600" y="5638802"/>
            <a:ext cx="8686800" cy="1066799"/>
            <a:chOff x="720" y="696"/>
            <a:chExt cx="4368" cy="480"/>
          </a:xfrm>
        </p:grpSpPr>
        <p:sp>
          <p:nvSpPr>
            <p:cNvPr id="72" name="Rectangle 7"/>
            <p:cNvSpPr>
              <a:spLocks noChangeArrowheads="1"/>
            </p:cNvSpPr>
            <p:nvPr/>
          </p:nvSpPr>
          <p:spPr bwMode="auto">
            <a:xfrm>
              <a:off x="720" y="696"/>
              <a:ext cx="4368" cy="480"/>
            </a:xfrm>
            <a:prstGeom prst="rect">
              <a:avLst/>
            </a:prstGeom>
            <a:solidFill>
              <a:srgbClr val="FFFF99"/>
            </a:solidFill>
            <a:ln w="9525">
              <a:solidFill>
                <a:schemeClr val="tx1"/>
              </a:solidFill>
              <a:miter lim="800000"/>
              <a:headEnd/>
              <a:tailEnd/>
            </a:ln>
            <a:effectLst/>
          </p:spPr>
          <p:txBody>
            <a:bodyPr wrap="none" anchor="ctr"/>
            <a:lstStyle/>
            <a:p>
              <a:endParaRPr lang="en-IN"/>
            </a:p>
          </p:txBody>
        </p:sp>
        <p:sp>
          <p:nvSpPr>
            <p:cNvPr id="73" name="Text Box 8"/>
            <p:cNvSpPr txBox="1">
              <a:spLocks noChangeArrowheads="1"/>
            </p:cNvSpPr>
            <p:nvPr/>
          </p:nvSpPr>
          <p:spPr bwMode="auto">
            <a:xfrm>
              <a:off x="746" y="720"/>
              <a:ext cx="4317" cy="402"/>
            </a:xfrm>
            <a:prstGeom prst="rect">
              <a:avLst/>
            </a:prstGeom>
            <a:noFill/>
            <a:ln w="9525">
              <a:noFill/>
              <a:miter lim="800000"/>
              <a:headEnd/>
              <a:tailEnd/>
            </a:ln>
            <a:effectLst/>
          </p:spPr>
          <p:txBody>
            <a:bodyPr wrap="square">
              <a:spAutoFit/>
            </a:bodyPr>
            <a:lstStyle/>
            <a:p>
              <a:pPr marL="88900" lvl="1" algn="just">
                <a:tabLst>
                  <a:tab pos="8343900" algn="l"/>
                </a:tabLst>
              </a:pPr>
              <a:r>
                <a:rPr lang="en-US" sz="2600" dirty="0">
                  <a:latin typeface="Calibri" pitchFamily="34" charset="0"/>
                  <a:cs typeface="Calibri" pitchFamily="34" charset="0"/>
                </a:rPr>
                <a:t>IS 9609 (Part 0): 2001 &amp; SP46: 2003 (lettering for technical drawings). This BIS standard is based on ISO 3098-0: 1997</a:t>
              </a:r>
            </a:p>
          </p:txBody>
        </p:sp>
      </p:grpSp>
    </p:spTree>
    <p:extLst>
      <p:ext uri="{BB962C8B-B14F-4D97-AF65-F5344CB8AC3E}">
        <p14:creationId xmlns:p14="http://schemas.microsoft.com/office/powerpoint/2010/main" val="2955213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5"/>
          <p:cNvGrpSpPr>
            <a:grpSpLocks/>
          </p:cNvGrpSpPr>
          <p:nvPr/>
        </p:nvGrpSpPr>
        <p:grpSpPr bwMode="auto">
          <a:xfrm>
            <a:off x="9540876"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sp>
        <p:nvSpPr>
          <p:cNvPr id="60" name="Text Box 25"/>
          <p:cNvSpPr txBox="1">
            <a:spLocks noChangeArrowheads="1"/>
          </p:cNvSpPr>
          <p:nvPr/>
        </p:nvSpPr>
        <p:spPr bwMode="auto">
          <a:xfrm>
            <a:off x="1676400" y="13494"/>
            <a:ext cx="3491982" cy="553998"/>
          </a:xfrm>
          <a:prstGeom prst="rect">
            <a:avLst/>
          </a:prstGeom>
          <a:noFill/>
          <a:ln w="9525">
            <a:noFill/>
            <a:miter lim="800000"/>
            <a:headEnd/>
            <a:tailEnd/>
          </a:ln>
          <a:effectLst/>
        </p:spPr>
        <p:txBody>
          <a:bodyPr wrap="square">
            <a:spAutoFit/>
          </a:bodyPr>
          <a:lstStyle/>
          <a:p>
            <a:pPr eaLnBrk="1" hangingPunct="1"/>
            <a:r>
              <a:rPr lang="en-US" sz="3000" u="sng" dirty="0">
                <a:solidFill>
                  <a:srgbClr val="7030A0"/>
                </a:solidFill>
                <a:latin typeface="Arial" charset="0"/>
              </a:rPr>
              <a:t>Types of Lettering</a:t>
            </a:r>
          </a:p>
        </p:txBody>
      </p:sp>
      <p:sp>
        <p:nvSpPr>
          <p:cNvPr id="61" name="Rectangle 60"/>
          <p:cNvSpPr/>
          <p:nvPr/>
        </p:nvSpPr>
        <p:spPr>
          <a:xfrm>
            <a:off x="1676400" y="685801"/>
            <a:ext cx="8839200" cy="4893647"/>
          </a:xfrm>
          <a:prstGeom prst="rect">
            <a:avLst/>
          </a:prstGeom>
          <a:solidFill>
            <a:schemeClr val="accent5">
              <a:lumMod val="40000"/>
              <a:lumOff val="60000"/>
            </a:schemeClr>
          </a:solidFill>
        </p:spPr>
        <p:txBody>
          <a:bodyPr wrap="square">
            <a:spAutoFit/>
          </a:bodyPr>
          <a:lstStyle/>
          <a:p>
            <a:pPr lvl="1" indent="-457200" algn="just">
              <a:buFont typeface="Arial" pitchFamily="34" charset="0"/>
              <a:buChar char="•"/>
            </a:pPr>
            <a:r>
              <a:rPr lang="en-US" sz="2600" dirty="0">
                <a:latin typeface="Calibri" pitchFamily="34" charset="0"/>
                <a:cs typeface="Calibri" pitchFamily="34" charset="0"/>
              </a:rPr>
              <a:t>Single stroke - Thickness of the line of the letter should be such as is obtained in one stroke of the pencil.</a:t>
            </a:r>
          </a:p>
          <a:p>
            <a:pPr lvl="1" indent="-457200" algn="just"/>
            <a:r>
              <a:rPr lang="en-US" sz="2600" dirty="0">
                <a:latin typeface="Calibri" pitchFamily="34" charset="0"/>
                <a:cs typeface="Calibri" pitchFamily="34" charset="0"/>
              </a:rPr>
              <a:t>              Does not mean that the letter should be made in one stroke without lifting the pencil.</a:t>
            </a:r>
          </a:p>
          <a:p>
            <a:pPr lvl="1" indent="-457200" algn="just"/>
            <a:endParaRPr lang="en-US" sz="2600" dirty="0">
              <a:latin typeface="Calibri" pitchFamily="34" charset="0"/>
              <a:cs typeface="Calibri" pitchFamily="34" charset="0"/>
            </a:endParaRPr>
          </a:p>
          <a:p>
            <a:pPr lvl="1" indent="-457200" algn="just"/>
            <a:endParaRPr lang="en-US" sz="2600" dirty="0">
              <a:latin typeface="Calibri" pitchFamily="34" charset="0"/>
              <a:cs typeface="Calibri" pitchFamily="34" charset="0"/>
            </a:endParaRPr>
          </a:p>
          <a:p>
            <a:pPr lvl="1" indent="-457200" algn="just"/>
            <a:endParaRPr lang="en-US" sz="2600" dirty="0">
              <a:latin typeface="Calibri" pitchFamily="34" charset="0"/>
              <a:cs typeface="Calibri" pitchFamily="34" charset="0"/>
            </a:endParaRPr>
          </a:p>
          <a:p>
            <a:pPr marL="457200" indent="-457200">
              <a:buFont typeface="Arial" pitchFamily="34" charset="0"/>
              <a:buChar char="•"/>
            </a:pPr>
            <a:r>
              <a:rPr lang="en-US" sz="2600" dirty="0">
                <a:latin typeface="Calibri" pitchFamily="34" charset="0"/>
                <a:cs typeface="Calibri" pitchFamily="34" charset="0"/>
              </a:rPr>
              <a:t>BIS (SP46:2003) - Gives dimensions for lettering &amp; types</a:t>
            </a:r>
          </a:p>
          <a:p>
            <a:pPr marL="457200" indent="-11113">
              <a:buFont typeface="Arial" pitchFamily="34" charset="0"/>
              <a:buChar char="•"/>
            </a:pPr>
            <a:r>
              <a:rPr lang="en-US" sz="2600" dirty="0">
                <a:latin typeface="Calibri" pitchFamily="34" charset="0"/>
                <a:cs typeface="Calibri" pitchFamily="34" charset="0"/>
              </a:rPr>
              <a:t> </a:t>
            </a:r>
            <a:r>
              <a:rPr lang="en-US" sz="2600" dirty="0">
                <a:solidFill>
                  <a:srgbClr val="0070C0"/>
                </a:solidFill>
                <a:latin typeface="Calibri" pitchFamily="34" charset="0"/>
                <a:cs typeface="Calibri" pitchFamily="34" charset="0"/>
              </a:rPr>
              <a:t>Type A </a:t>
            </a:r>
            <a:r>
              <a:rPr lang="en-US" sz="2600" dirty="0">
                <a:latin typeface="Calibri" pitchFamily="34" charset="0"/>
                <a:cs typeface="Calibri" pitchFamily="34" charset="0"/>
              </a:rPr>
              <a:t>- Height of capital letter is divided into 14 parts</a:t>
            </a:r>
          </a:p>
          <a:p>
            <a:pPr marL="457200" indent="-11113">
              <a:buFont typeface="Arial" pitchFamily="34" charset="0"/>
              <a:buChar char="•"/>
            </a:pPr>
            <a:r>
              <a:rPr lang="en-US" sz="2600" dirty="0">
                <a:latin typeface="Calibri" pitchFamily="34" charset="0"/>
                <a:cs typeface="Calibri" pitchFamily="34" charset="0"/>
              </a:rPr>
              <a:t> </a:t>
            </a:r>
            <a:r>
              <a:rPr lang="en-US" sz="2600" dirty="0">
                <a:solidFill>
                  <a:srgbClr val="0070C0"/>
                </a:solidFill>
                <a:latin typeface="Calibri" pitchFamily="34" charset="0"/>
                <a:cs typeface="Calibri" pitchFamily="34" charset="0"/>
              </a:rPr>
              <a:t>Type B </a:t>
            </a:r>
            <a:r>
              <a:rPr lang="en-US" sz="2600" dirty="0">
                <a:latin typeface="Calibri" pitchFamily="34" charset="0"/>
                <a:cs typeface="Calibri" pitchFamily="34" charset="0"/>
              </a:rPr>
              <a:t>– Height of capital letter is divided into 10 parts</a:t>
            </a:r>
          </a:p>
          <a:p>
            <a:pPr marL="457200" indent="-11113"/>
            <a:r>
              <a:rPr lang="en-US" sz="2600" dirty="0">
                <a:latin typeface="Calibri" pitchFamily="34" charset="0"/>
                <a:cs typeface="Calibri" pitchFamily="34" charset="0"/>
              </a:rPr>
              <a:t>Both types can be Vertical or Inclined at 75˚ to the horizontal</a:t>
            </a:r>
          </a:p>
          <a:p>
            <a:pPr marL="457200" indent="-11113"/>
            <a:r>
              <a:rPr lang="en-US" sz="2600" dirty="0">
                <a:latin typeface="Calibri" pitchFamily="34" charset="0"/>
                <a:cs typeface="Calibri" pitchFamily="34" charset="0"/>
              </a:rPr>
              <a:t>Line Width of Type A ˂ Type B</a:t>
            </a:r>
          </a:p>
        </p:txBody>
      </p:sp>
      <p:sp>
        <p:nvSpPr>
          <p:cNvPr id="24" name="Text Box 6"/>
          <p:cNvSpPr txBox="1">
            <a:spLocks noChangeArrowheads="1"/>
          </p:cNvSpPr>
          <p:nvPr/>
        </p:nvSpPr>
        <p:spPr bwMode="auto">
          <a:xfrm>
            <a:off x="1676400" y="2438400"/>
            <a:ext cx="8839200" cy="892552"/>
          </a:xfrm>
          <a:prstGeom prst="rect">
            <a:avLst/>
          </a:prstGeom>
          <a:solidFill>
            <a:schemeClr val="accent5">
              <a:lumMod val="20000"/>
              <a:lumOff val="80000"/>
            </a:schemeClr>
          </a:solidFill>
          <a:ln w="9525">
            <a:noFill/>
            <a:miter lim="800000"/>
            <a:headEnd/>
            <a:tailEnd/>
          </a:ln>
          <a:effectLst/>
        </p:spPr>
        <p:txBody>
          <a:bodyPr wrap="square">
            <a:spAutoFit/>
          </a:bodyPr>
          <a:lstStyle/>
          <a:p>
            <a:pPr marL="457200" indent="-457200" algn="just">
              <a:buFont typeface="Arial" pitchFamily="34" charset="0"/>
              <a:buChar char="•"/>
            </a:pPr>
            <a:r>
              <a:rPr lang="en-US" sz="2600" dirty="0">
                <a:latin typeface="Calibri" pitchFamily="34" charset="0"/>
                <a:cs typeface="Calibri" pitchFamily="34" charset="0"/>
              </a:rPr>
              <a:t>Double stroke- When more thickness is given to single stroke letters, it is known as double stroke or gothic letters.</a:t>
            </a:r>
            <a:endParaRPr lang="en-IN" sz="2600" dirty="0">
              <a:latin typeface="Calibri" pitchFamily="34" charset="0"/>
              <a:cs typeface="Calibri" pitchFamily="34" charset="0"/>
            </a:endParaRPr>
          </a:p>
        </p:txBody>
      </p:sp>
      <p:pic>
        <p:nvPicPr>
          <p:cNvPr id="789506" name="Picture 2"/>
          <p:cNvPicPr>
            <a:picLocks noChangeAspect="1" noChangeArrowheads="1"/>
          </p:cNvPicPr>
          <p:nvPr/>
        </p:nvPicPr>
        <p:blipFill>
          <a:blip r:embed="rId3"/>
          <a:srcRect/>
          <a:stretch>
            <a:fillRect/>
          </a:stretch>
        </p:blipFill>
        <p:spPr bwMode="auto">
          <a:xfrm>
            <a:off x="5257801" y="5562600"/>
            <a:ext cx="5248045" cy="1295400"/>
          </a:xfrm>
          <a:prstGeom prst="rect">
            <a:avLst/>
          </a:prstGeom>
          <a:noFill/>
          <a:ln w="12700" cap="flat" cmpd="sng">
            <a:noFill/>
            <a:prstDash val="solid"/>
            <a:miter lim="800000"/>
            <a:headEnd/>
            <a:tailEnd/>
          </a:ln>
          <a:effectLst/>
        </p:spPr>
      </p:pic>
      <p:sp>
        <p:nvSpPr>
          <p:cNvPr id="26" name="Rectangle 25"/>
          <p:cNvSpPr/>
          <p:nvPr/>
        </p:nvSpPr>
        <p:spPr>
          <a:xfrm>
            <a:off x="1866900" y="5759650"/>
            <a:ext cx="2534668" cy="553998"/>
          </a:xfrm>
          <a:prstGeom prst="rect">
            <a:avLst/>
          </a:prstGeom>
        </p:spPr>
        <p:txBody>
          <a:bodyPr wrap="none">
            <a:spAutoFit/>
          </a:bodyPr>
          <a:lstStyle/>
          <a:p>
            <a:r>
              <a:rPr lang="en-US" sz="3000" dirty="0">
                <a:solidFill>
                  <a:schemeClr val="accent2"/>
                </a:solidFill>
                <a:latin typeface="Arial" charset="0"/>
                <a:cs typeface="Arial" charset="0"/>
              </a:rPr>
              <a:t>Basic Strokes</a:t>
            </a:r>
            <a:endParaRPr lang="en-IN" sz="3000" dirty="0"/>
          </a:p>
        </p:txBody>
      </p:sp>
      <p:sp>
        <p:nvSpPr>
          <p:cNvPr id="27" name="AutoShape 14"/>
          <p:cNvSpPr>
            <a:spLocks noChangeArrowheads="1"/>
          </p:cNvSpPr>
          <p:nvPr/>
        </p:nvSpPr>
        <p:spPr bwMode="auto">
          <a:xfrm>
            <a:off x="4495801" y="5913924"/>
            <a:ext cx="762000" cy="304800"/>
          </a:xfrm>
          <a:prstGeom prst="rightArrow">
            <a:avLst>
              <a:gd name="adj1" fmla="val 50000"/>
              <a:gd name="adj2" fmla="val 45349"/>
            </a:avLst>
          </a:prstGeom>
          <a:solidFill>
            <a:schemeClr val="accent1"/>
          </a:solidFill>
          <a:ln w="9525">
            <a:solidFill>
              <a:schemeClr val="tx1"/>
            </a:solidFill>
            <a:miter lim="800000"/>
            <a:headEnd/>
            <a:tailEnd/>
          </a:ln>
          <a:effectLst/>
        </p:spPr>
        <p:txBody>
          <a:bodyPr wrap="none" anchor="ctr"/>
          <a:lstStyle/>
          <a:p>
            <a:endParaRPr lang="en-IN"/>
          </a:p>
        </p:txBody>
      </p:sp>
    </p:spTree>
    <p:extLst>
      <p:ext uri="{BB962C8B-B14F-4D97-AF65-F5344CB8AC3E}">
        <p14:creationId xmlns:p14="http://schemas.microsoft.com/office/powerpoint/2010/main" val="354485609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326</TotalTime>
  <Words>1735</Words>
  <Application>Microsoft Office PowerPoint</Application>
  <PresentationFormat>Widescreen</PresentationFormat>
  <Paragraphs>364</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Organic</vt:lpstr>
      <vt:lpstr>CEE 111 Engineering Drawing Lecture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begin your drawing?</vt:lpstr>
      <vt:lpstr>Keeping drawing clean – a must </vt:lpstr>
      <vt:lpstr>Units of Measurement</vt:lpstr>
      <vt:lpstr>Dimensioning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111 Engineering Drawing Lecture 2</dc:title>
  <dc:creator>Vishal Deshpande</dc:creator>
  <cp:lastModifiedBy>Vishal Deshpande</cp:lastModifiedBy>
  <cp:revision>30</cp:revision>
  <dcterms:created xsi:type="dcterms:W3CDTF">2018-08-15T14:24:23Z</dcterms:created>
  <dcterms:modified xsi:type="dcterms:W3CDTF">2018-08-26T03:59:50Z</dcterms:modified>
</cp:coreProperties>
</file>